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21"/>
  </p:notesMasterIdLst>
  <p:sldIdLst>
    <p:sldId id="281" r:id="rId4"/>
    <p:sldId id="257" r:id="rId5"/>
    <p:sldId id="282" r:id="rId6"/>
    <p:sldId id="274" r:id="rId7"/>
    <p:sldId id="283" r:id="rId8"/>
    <p:sldId id="262" r:id="rId9"/>
    <p:sldId id="284" r:id="rId10"/>
    <p:sldId id="258" r:id="rId11"/>
    <p:sldId id="290" r:id="rId12"/>
    <p:sldId id="263" r:id="rId13"/>
    <p:sldId id="286" r:id="rId14"/>
    <p:sldId id="285" r:id="rId15"/>
    <p:sldId id="287" r:id="rId16"/>
    <p:sldId id="288" r:id="rId17"/>
    <p:sldId id="289" r:id="rId18"/>
    <p:sldId id="269"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18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FFC5CE-CDBC-4BAF-98C0-3018E457E622}" v="115" dt="2025-10-09T12:46:20.1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44"/>
    <p:restoredTop sz="94694"/>
  </p:normalViewPr>
  <p:slideViewPr>
    <p:cSldViewPr snapToGrid="0">
      <p:cViewPr varScale="1">
        <p:scale>
          <a:sx n="118" d="100"/>
          <a:sy n="118" d="100"/>
        </p:scale>
        <p:origin x="232"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6/11/relationships/changesInfo" Target="changesInfos/changesInfo1.xml"/><Relationship Id="rId3" Type="http://schemas.openxmlformats.org/officeDocument/2006/relationships/slideMaster" Target="slideMasters/slideMaster1.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Anderson" userId="S::megana@specialolympicsontario.com::b6d3195a-acbe-4f9a-a5ba-8df714a1480b" providerId="AD" clId="Web-{F0FFC5CE-CDBC-4BAF-98C0-3018E457E622}"/>
    <pc:docChg chg="modSld">
      <pc:chgData name="Megan Anderson" userId="S::megana@specialolympicsontario.com::b6d3195a-acbe-4f9a-a5ba-8df714a1480b" providerId="AD" clId="Web-{F0FFC5CE-CDBC-4BAF-98C0-3018E457E622}" dt="2025-10-09T12:46:18.900" v="897"/>
      <pc:docMkLst>
        <pc:docMk/>
      </pc:docMkLst>
      <pc:sldChg chg="modNotes">
        <pc:chgData name="Megan Anderson" userId="S::megana@specialolympicsontario.com::b6d3195a-acbe-4f9a-a5ba-8df714a1480b" providerId="AD" clId="Web-{F0FFC5CE-CDBC-4BAF-98C0-3018E457E622}" dt="2025-10-09T12:34:48.823" v="216"/>
        <pc:sldMkLst>
          <pc:docMk/>
          <pc:sldMk cId="1417514791" sldId="257"/>
        </pc:sldMkLst>
      </pc:sldChg>
      <pc:sldChg chg="modNotes">
        <pc:chgData name="Megan Anderson" userId="S::megana@specialolympicsontario.com::b6d3195a-acbe-4f9a-a5ba-8df714a1480b" providerId="AD" clId="Web-{F0FFC5CE-CDBC-4BAF-98C0-3018E457E622}" dt="2025-10-09T12:42:04.330" v="615"/>
        <pc:sldMkLst>
          <pc:docMk/>
          <pc:sldMk cId="2699750207" sldId="258"/>
        </pc:sldMkLst>
      </pc:sldChg>
      <pc:sldChg chg="modNotes">
        <pc:chgData name="Megan Anderson" userId="S::megana@specialolympicsontario.com::b6d3195a-acbe-4f9a-a5ba-8df714a1480b" providerId="AD" clId="Web-{F0FFC5CE-CDBC-4BAF-98C0-3018E457E622}" dt="2025-10-09T12:39:11.717" v="422"/>
        <pc:sldMkLst>
          <pc:docMk/>
          <pc:sldMk cId="3923484455" sldId="262"/>
        </pc:sldMkLst>
      </pc:sldChg>
      <pc:sldChg chg="modNotes">
        <pc:chgData name="Megan Anderson" userId="S::megana@specialolympicsontario.com::b6d3195a-acbe-4f9a-a5ba-8df714a1480b" providerId="AD" clId="Web-{F0FFC5CE-CDBC-4BAF-98C0-3018E457E622}" dt="2025-10-09T12:43:38.912" v="709"/>
        <pc:sldMkLst>
          <pc:docMk/>
          <pc:sldMk cId="3141313176" sldId="263"/>
        </pc:sldMkLst>
      </pc:sldChg>
      <pc:sldChg chg="modSp modNotes">
        <pc:chgData name="Megan Anderson" userId="S::megana@specialolympicsontario.com::b6d3195a-acbe-4f9a-a5ba-8df714a1480b" providerId="AD" clId="Web-{F0FFC5CE-CDBC-4BAF-98C0-3018E457E622}" dt="2025-10-09T12:45:49.758" v="860"/>
        <pc:sldMkLst>
          <pc:docMk/>
          <pc:sldMk cId="2122114560" sldId="269"/>
        </pc:sldMkLst>
        <pc:spChg chg="mod">
          <ac:chgData name="Megan Anderson" userId="S::megana@specialolympicsontario.com::b6d3195a-acbe-4f9a-a5ba-8df714a1480b" providerId="AD" clId="Web-{F0FFC5CE-CDBC-4BAF-98C0-3018E457E622}" dt="2025-10-09T12:45:43.930" v="859" actId="20577"/>
          <ac:spMkLst>
            <pc:docMk/>
            <pc:sldMk cId="2122114560" sldId="269"/>
            <ac:spMk id="3" creationId="{24300EB6-E44B-6427-63D5-7132A33FD58E}"/>
          </ac:spMkLst>
        </pc:spChg>
      </pc:sldChg>
      <pc:sldChg chg="modSp">
        <pc:chgData name="Megan Anderson" userId="S::megana@specialolympicsontario.com::b6d3195a-acbe-4f9a-a5ba-8df714a1480b" providerId="AD" clId="Web-{F0FFC5CE-CDBC-4BAF-98C0-3018E457E622}" dt="2025-10-09T12:36:15.902" v="273" actId="20577"/>
        <pc:sldMkLst>
          <pc:docMk/>
          <pc:sldMk cId="532316300" sldId="274"/>
        </pc:sldMkLst>
        <pc:spChg chg="mod">
          <ac:chgData name="Megan Anderson" userId="S::megana@specialolympicsontario.com::b6d3195a-acbe-4f9a-a5ba-8df714a1480b" providerId="AD" clId="Web-{F0FFC5CE-CDBC-4BAF-98C0-3018E457E622}" dt="2025-10-09T12:36:15.902" v="273" actId="20577"/>
          <ac:spMkLst>
            <pc:docMk/>
            <pc:sldMk cId="532316300" sldId="274"/>
            <ac:spMk id="4" creationId="{74CCB5AE-A1DE-F493-9712-C6598F9270CB}"/>
          </ac:spMkLst>
        </pc:spChg>
      </pc:sldChg>
      <pc:sldChg chg="modNotes">
        <pc:chgData name="Megan Anderson" userId="S::megana@specialolympicsontario.com::b6d3195a-acbe-4f9a-a5ba-8df714a1480b" providerId="AD" clId="Web-{F0FFC5CE-CDBC-4BAF-98C0-3018E457E622}" dt="2025-10-09T12:32:47.369" v="119"/>
        <pc:sldMkLst>
          <pc:docMk/>
          <pc:sldMk cId="2766218422" sldId="281"/>
        </pc:sldMkLst>
      </pc:sldChg>
      <pc:sldChg chg="modNotes">
        <pc:chgData name="Megan Anderson" userId="S::megana@specialolympicsontario.com::b6d3195a-acbe-4f9a-a5ba-8df714a1480b" providerId="AD" clId="Web-{F0FFC5CE-CDBC-4BAF-98C0-3018E457E622}" dt="2025-10-09T12:35:15.901" v="235"/>
        <pc:sldMkLst>
          <pc:docMk/>
          <pc:sldMk cId="2744807094" sldId="282"/>
        </pc:sldMkLst>
      </pc:sldChg>
      <pc:sldChg chg="modNotes">
        <pc:chgData name="Megan Anderson" userId="S::megana@specialolympicsontario.com::b6d3195a-acbe-4f9a-a5ba-8df714a1480b" providerId="AD" clId="Web-{F0FFC5CE-CDBC-4BAF-98C0-3018E457E622}" dt="2025-10-09T12:37:38.326" v="335"/>
        <pc:sldMkLst>
          <pc:docMk/>
          <pc:sldMk cId="295667944" sldId="283"/>
        </pc:sldMkLst>
      </pc:sldChg>
      <pc:sldChg chg="modNotes">
        <pc:chgData name="Megan Anderson" userId="S::megana@specialolympicsontario.com::b6d3195a-acbe-4f9a-a5ba-8df714a1480b" providerId="AD" clId="Web-{F0FFC5CE-CDBC-4BAF-98C0-3018E457E622}" dt="2025-10-09T12:40:31.639" v="504"/>
        <pc:sldMkLst>
          <pc:docMk/>
          <pc:sldMk cId="3673742075" sldId="284"/>
        </pc:sldMkLst>
      </pc:sldChg>
      <pc:sldChg chg="modNotes">
        <pc:chgData name="Megan Anderson" userId="S::megana@specialolympicsontario.com::b6d3195a-acbe-4f9a-a5ba-8df714a1480b" providerId="AD" clId="Web-{F0FFC5CE-CDBC-4BAF-98C0-3018E457E622}" dt="2025-10-09T12:45:20.570" v="852"/>
        <pc:sldMkLst>
          <pc:docMk/>
          <pc:sldMk cId="1157396330" sldId="286"/>
        </pc:sldMkLst>
      </pc:sldChg>
      <pc:sldChg chg="modNotes">
        <pc:chgData name="Megan Anderson" userId="S::megana@specialolympicsontario.com::b6d3195a-acbe-4f9a-a5ba-8df714a1480b" providerId="AD" clId="Web-{F0FFC5CE-CDBC-4BAF-98C0-3018E457E622}" dt="2025-10-09T12:46:18.900" v="897"/>
        <pc:sldMkLst>
          <pc:docMk/>
          <pc:sldMk cId="3190717482" sldId="290"/>
        </pc:sldMkLst>
      </pc:sldChg>
    </pc:docChg>
  </pc:docChgLst>
  <pc:docChgLst>
    <pc:chgData name="Jayden Miller-Boothe" userId="68267f98-9691-44ba-9391-95778287b263" providerId="ADAL" clId="{F1076161-400D-5CB2-B71E-1A391B85431E}"/>
    <pc:docChg chg="modSld">
      <pc:chgData name="Jayden Miller-Boothe" userId="68267f98-9691-44ba-9391-95778287b263" providerId="ADAL" clId="{F1076161-400D-5CB2-B71E-1A391B85431E}" dt="2025-09-15T20:20:10.418" v="0" actId="20577"/>
      <pc:docMkLst>
        <pc:docMk/>
      </pc:docMkLst>
      <pc:sldChg chg="modSp mod">
        <pc:chgData name="Jayden Miller-Boothe" userId="68267f98-9691-44ba-9391-95778287b263" providerId="ADAL" clId="{F1076161-400D-5CB2-B71E-1A391B85431E}" dt="2025-09-15T20:20:10.418" v="0" actId="20577"/>
        <pc:sldMkLst>
          <pc:docMk/>
          <pc:sldMk cId="295667944" sldId="283"/>
        </pc:sldMkLst>
        <pc:spChg chg="mod">
          <ac:chgData name="Jayden Miller-Boothe" userId="68267f98-9691-44ba-9391-95778287b263" providerId="ADAL" clId="{F1076161-400D-5CB2-B71E-1A391B85431E}" dt="2025-09-15T20:20:10.418" v="0" actId="20577"/>
          <ac:spMkLst>
            <pc:docMk/>
            <pc:sldMk cId="295667944" sldId="283"/>
            <ac:spMk id="3" creationId="{1CCA7B51-4D37-550E-C54F-A003B6AD7E89}"/>
          </ac:spMkLst>
        </pc:spChg>
      </pc:sldChg>
    </pc:docChg>
  </pc:docChgLst>
  <pc:docChgLst>
    <pc:chgData name="Megan Anderson" userId="S::megana@specialolympicsontario.com::b6d3195a-acbe-4f9a-a5ba-8df714a1480b" providerId="AD" clId="Web-{A9A9CB75-8C2A-7011-D4B2-E1E1A448BA96}"/>
    <pc:docChg chg="addSld modSld">
      <pc:chgData name="Megan Anderson" userId="S::megana@specialolympicsontario.com::b6d3195a-acbe-4f9a-a5ba-8df714a1480b" providerId="AD" clId="Web-{A9A9CB75-8C2A-7011-D4B2-E1E1A448BA96}" dt="2025-10-01T18:27:52.523" v="32" actId="14100"/>
      <pc:docMkLst>
        <pc:docMk/>
      </pc:docMkLst>
      <pc:sldChg chg="addSp delSp modSp add mod replId modClrScheme chgLayout">
        <pc:chgData name="Megan Anderson" userId="S::megana@specialolympicsontario.com::b6d3195a-acbe-4f9a-a5ba-8df714a1480b" providerId="AD" clId="Web-{A9A9CB75-8C2A-7011-D4B2-E1E1A448BA96}" dt="2025-10-01T18:27:52.523" v="32" actId="14100"/>
        <pc:sldMkLst>
          <pc:docMk/>
          <pc:sldMk cId="3190717482" sldId="290"/>
        </pc:sldMkLst>
        <pc:spChg chg="mod ord">
          <ac:chgData name="Megan Anderson" userId="S::megana@specialolympicsontario.com::b6d3195a-acbe-4f9a-a5ba-8df714a1480b" providerId="AD" clId="Web-{A9A9CB75-8C2A-7011-D4B2-E1E1A448BA96}" dt="2025-10-01T18:26:53.630" v="20"/>
          <ac:spMkLst>
            <pc:docMk/>
            <pc:sldMk cId="3190717482" sldId="290"/>
            <ac:spMk id="2" creationId="{A5B7C27D-64F6-D849-4A96-BD6A989B7454}"/>
          </ac:spMkLst>
        </pc:spChg>
        <pc:spChg chg="mod ord">
          <ac:chgData name="Megan Anderson" userId="S::megana@specialolympicsontario.com::b6d3195a-acbe-4f9a-a5ba-8df714a1480b" providerId="AD" clId="Web-{A9A9CB75-8C2A-7011-D4B2-E1E1A448BA96}" dt="2025-10-01T18:26:53.630" v="20"/>
          <ac:spMkLst>
            <pc:docMk/>
            <pc:sldMk cId="3190717482" sldId="290"/>
            <ac:spMk id="3" creationId="{ACD3BF5F-87A0-E8E0-FBD0-CE8F88A33990}"/>
          </ac:spMkLst>
        </pc:spChg>
        <pc:spChg chg="add mod">
          <ac:chgData name="Megan Anderson" userId="S::megana@specialolympicsontario.com::b6d3195a-acbe-4f9a-a5ba-8df714a1480b" providerId="AD" clId="Web-{A9A9CB75-8C2A-7011-D4B2-E1E1A448BA96}" dt="2025-10-01T18:27:52.523" v="32" actId="14100"/>
          <ac:spMkLst>
            <pc:docMk/>
            <pc:sldMk cId="3190717482" sldId="290"/>
            <ac:spMk id="7" creationId="{F950B4D0-B951-6AD3-38CB-CEA0167DD6FD}"/>
          </ac:spMkLst>
        </pc:spChg>
        <pc:graphicFrameChg chg="add mod modGraphic">
          <ac:chgData name="Megan Anderson" userId="S::megana@specialolympicsontario.com::b6d3195a-acbe-4f9a-a5ba-8df714a1480b" providerId="AD" clId="Web-{A9A9CB75-8C2A-7011-D4B2-E1E1A448BA96}" dt="2025-10-01T18:27:39.788" v="28"/>
          <ac:graphicFrameMkLst>
            <pc:docMk/>
            <pc:sldMk cId="3190717482" sldId="290"/>
            <ac:graphicFrameMk id="6" creationId="{6D117DE5-1391-DBCB-F454-794436131018}"/>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81CA6-B187-4543-9D69-603589F7F009}" type="datetimeFigureOut">
              <a:rPr lang="en-US" smtClean="0"/>
              <a:t>10/9/2025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59E755-9645-8342-8B0A-C7C1C1857DD0}" type="slidenum">
              <a:rPr lang="en-US" smtClean="0"/>
              <a:t>‹#›</a:t>
            </a:fld>
            <a:endParaRPr lang="en-US"/>
          </a:p>
        </p:txBody>
      </p:sp>
    </p:spTree>
    <p:extLst>
      <p:ext uri="{BB962C8B-B14F-4D97-AF65-F5344CB8AC3E}">
        <p14:creationId xmlns:p14="http://schemas.microsoft.com/office/powerpoint/2010/main" val="2910274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Discuss that in the past, we have been asked to help educators and school boards understand how Special Olympics programming can satisfy expectations and curriculum objectives.  This guide is one way of addressing how UCS and SOO can work within Ministry curriculum and help reach the needs of all students.</a:t>
            </a:r>
          </a:p>
        </p:txBody>
      </p:sp>
      <p:sp>
        <p:nvSpPr>
          <p:cNvPr id="4" name="Slide Number Placeholder 3"/>
          <p:cNvSpPr>
            <a:spLocks noGrp="1"/>
          </p:cNvSpPr>
          <p:nvPr>
            <p:ph type="sldNum" sz="quarter" idx="5"/>
          </p:nvPr>
        </p:nvSpPr>
        <p:spPr/>
        <p:txBody>
          <a:bodyPr/>
          <a:lstStyle/>
          <a:p>
            <a:fld id="{C059E755-9645-8342-8B0A-C7C1C1857DD0}" type="slidenum">
              <a:rPr lang="en-US" smtClean="0"/>
              <a:t>1</a:t>
            </a:fld>
            <a:endParaRPr lang="en-US"/>
          </a:p>
        </p:txBody>
      </p:sp>
    </p:spTree>
    <p:extLst>
      <p:ext uri="{BB962C8B-B14F-4D97-AF65-F5344CB8AC3E}">
        <p14:creationId xmlns:p14="http://schemas.microsoft.com/office/powerpoint/2010/main" val="3227126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Let's go through the following example of a grade 7 student, we will call him Jordan, and how you can create IEP goals based on his abilities, strengths and needs.</a:t>
            </a:r>
            <a:endParaRPr lang="en-US"/>
          </a:p>
          <a:p>
            <a:endParaRPr lang="en-US" dirty="0">
              <a:ea typeface="Calibri"/>
              <a:cs typeface="Calibri"/>
            </a:endParaRPr>
          </a:p>
          <a:p>
            <a:r>
              <a:rPr lang="en-US" dirty="0">
                <a:ea typeface="Calibri"/>
                <a:cs typeface="Calibri"/>
              </a:rPr>
              <a:t>(The next several slides go through a specific example of a student and how you can create 3 IEP goals that align with UCS programming and curriculum expectations)</a:t>
            </a:r>
            <a:endParaRPr lang="en-US">
              <a:ea typeface="Calibri"/>
              <a:cs typeface="Calibri"/>
            </a:endParaRPr>
          </a:p>
        </p:txBody>
      </p:sp>
      <p:sp>
        <p:nvSpPr>
          <p:cNvPr id="4" name="Slide Number Placeholder 3"/>
          <p:cNvSpPr>
            <a:spLocks noGrp="1"/>
          </p:cNvSpPr>
          <p:nvPr>
            <p:ph type="sldNum" sz="quarter" idx="5"/>
          </p:nvPr>
        </p:nvSpPr>
        <p:spPr/>
        <p:txBody>
          <a:bodyPr/>
          <a:lstStyle/>
          <a:p>
            <a:fld id="{C059E755-9645-8342-8B0A-C7C1C1857DD0}" type="slidenum">
              <a:rPr lang="en-US" smtClean="0"/>
              <a:t>11</a:t>
            </a:fld>
            <a:endParaRPr lang="en-US"/>
          </a:p>
        </p:txBody>
      </p:sp>
    </p:spTree>
    <p:extLst>
      <p:ext uri="{BB962C8B-B14F-4D97-AF65-F5344CB8AC3E}">
        <p14:creationId xmlns:p14="http://schemas.microsoft.com/office/powerpoint/2010/main" val="3259585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a:p>
        </p:txBody>
      </p:sp>
      <p:sp>
        <p:nvSpPr>
          <p:cNvPr id="4" name="Slide Number Placeholder 3"/>
          <p:cNvSpPr>
            <a:spLocks noGrp="1"/>
          </p:cNvSpPr>
          <p:nvPr>
            <p:ph type="sldNum" sz="quarter" idx="5"/>
          </p:nvPr>
        </p:nvSpPr>
        <p:spPr/>
        <p:txBody>
          <a:bodyPr/>
          <a:lstStyle/>
          <a:p>
            <a:fld id="{C059E755-9645-8342-8B0A-C7C1C1857DD0}" type="slidenum">
              <a:rPr lang="en-US" smtClean="0"/>
              <a:t>16</a:t>
            </a:fld>
            <a:endParaRPr lang="en-US"/>
          </a:p>
        </p:txBody>
      </p:sp>
    </p:spTree>
    <p:extLst>
      <p:ext uri="{BB962C8B-B14F-4D97-AF65-F5344CB8AC3E}">
        <p14:creationId xmlns:p14="http://schemas.microsoft.com/office/powerpoint/2010/main" val="3574786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Everyone</a:t>
            </a:r>
          </a:p>
          <a:p>
            <a:endParaRPr lang="en-US"/>
          </a:p>
        </p:txBody>
      </p:sp>
      <p:sp>
        <p:nvSpPr>
          <p:cNvPr id="4" name="Slide Number Placeholder 3"/>
          <p:cNvSpPr>
            <a:spLocks noGrp="1"/>
          </p:cNvSpPr>
          <p:nvPr>
            <p:ph type="sldNum" sz="quarter" idx="5"/>
          </p:nvPr>
        </p:nvSpPr>
        <p:spPr/>
        <p:txBody>
          <a:bodyPr/>
          <a:lstStyle/>
          <a:p>
            <a:fld id="{C059E755-9645-8342-8B0A-C7C1C1857DD0}" type="slidenum">
              <a:rPr lang="en-US" smtClean="0"/>
              <a:t>17</a:t>
            </a:fld>
            <a:endParaRPr lang="en-US"/>
          </a:p>
        </p:txBody>
      </p:sp>
    </p:spTree>
    <p:extLst>
      <p:ext uri="{BB962C8B-B14F-4D97-AF65-F5344CB8AC3E}">
        <p14:creationId xmlns:p14="http://schemas.microsoft.com/office/powerpoint/2010/main" val="1988233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IEPs are a great starting point to demonstrate how SOO goals align with Ministry, school board and school goals to address the needs of their students. We are also working on coming up with a program that aligns with the PLF course (Physical Education Leadership Course) - look out for those resources next year.</a:t>
            </a:r>
          </a:p>
        </p:txBody>
      </p:sp>
      <p:sp>
        <p:nvSpPr>
          <p:cNvPr id="4" name="Slide Number Placeholder 3"/>
          <p:cNvSpPr>
            <a:spLocks noGrp="1"/>
          </p:cNvSpPr>
          <p:nvPr>
            <p:ph type="sldNum" sz="quarter" idx="5"/>
          </p:nvPr>
        </p:nvSpPr>
        <p:spPr/>
        <p:txBody>
          <a:bodyPr/>
          <a:lstStyle/>
          <a:p>
            <a:fld id="{C059E755-9645-8342-8B0A-C7C1C1857DD0}" type="slidenum">
              <a:rPr lang="en-US" smtClean="0"/>
              <a:t>2</a:t>
            </a:fld>
            <a:endParaRPr lang="en-US"/>
          </a:p>
        </p:txBody>
      </p:sp>
    </p:spTree>
    <p:extLst>
      <p:ext uri="{BB962C8B-B14F-4D97-AF65-F5344CB8AC3E}">
        <p14:creationId xmlns:p14="http://schemas.microsoft.com/office/powerpoint/2010/main" val="2090074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Each of these points will be expanded upon in the following slides.</a:t>
            </a:r>
          </a:p>
        </p:txBody>
      </p:sp>
      <p:sp>
        <p:nvSpPr>
          <p:cNvPr id="4" name="Slide Number Placeholder 3"/>
          <p:cNvSpPr>
            <a:spLocks noGrp="1"/>
          </p:cNvSpPr>
          <p:nvPr>
            <p:ph type="sldNum" sz="quarter" idx="5"/>
          </p:nvPr>
        </p:nvSpPr>
        <p:spPr/>
        <p:txBody>
          <a:bodyPr/>
          <a:lstStyle/>
          <a:p>
            <a:fld id="{C059E755-9645-8342-8B0A-C7C1C1857DD0}" type="slidenum">
              <a:rPr lang="en-US" smtClean="0"/>
              <a:t>3</a:t>
            </a:fld>
            <a:endParaRPr lang="en-US"/>
          </a:p>
        </p:txBody>
      </p:sp>
    </p:spTree>
    <p:extLst>
      <p:ext uri="{BB962C8B-B14F-4D97-AF65-F5344CB8AC3E}">
        <p14:creationId xmlns:p14="http://schemas.microsoft.com/office/powerpoint/2010/main" val="2511695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a typeface="Calibri"/>
                <a:cs typeface="Calibri"/>
              </a:rPr>
              <a:t>You can discuss the Unified Leadership Council as well as the Conference that was held in Ottawa last year.  You can also discuss the importance of team sport and how that builds community within a team, class and ultimately a school.</a:t>
            </a:r>
            <a:endParaRPr lang="en-CA" dirty="0"/>
          </a:p>
        </p:txBody>
      </p:sp>
      <p:sp>
        <p:nvSpPr>
          <p:cNvPr id="4" name="Slide Number Placeholder 3"/>
          <p:cNvSpPr>
            <a:spLocks noGrp="1"/>
          </p:cNvSpPr>
          <p:nvPr>
            <p:ph type="sldNum" sz="quarter" idx="5"/>
          </p:nvPr>
        </p:nvSpPr>
        <p:spPr/>
        <p:txBody>
          <a:bodyPr/>
          <a:lstStyle/>
          <a:p>
            <a:fld id="{C059E755-9645-8342-8B0A-C7C1C1857DD0}" type="slidenum">
              <a:rPr lang="en-US" smtClean="0"/>
              <a:t>5</a:t>
            </a:fld>
            <a:endParaRPr lang="en-US"/>
          </a:p>
        </p:txBody>
      </p:sp>
    </p:spTree>
    <p:extLst>
      <p:ext uri="{BB962C8B-B14F-4D97-AF65-F5344CB8AC3E}">
        <p14:creationId xmlns:p14="http://schemas.microsoft.com/office/powerpoint/2010/main" val="2184225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Universal Design of Learning professional development is a focus of Ministry of Education learning for teachers and school boards.  UCS aligns with this perfectly by allowing for differentiation, choice, and meeting students where they are in terms of their abilities.</a:t>
            </a:r>
          </a:p>
        </p:txBody>
      </p:sp>
      <p:sp>
        <p:nvSpPr>
          <p:cNvPr id="4" name="Slide Number Placeholder 3"/>
          <p:cNvSpPr>
            <a:spLocks noGrp="1"/>
          </p:cNvSpPr>
          <p:nvPr>
            <p:ph type="sldNum" sz="quarter" idx="5"/>
          </p:nvPr>
        </p:nvSpPr>
        <p:spPr/>
        <p:txBody>
          <a:bodyPr/>
          <a:lstStyle/>
          <a:p>
            <a:fld id="{C059E755-9645-8342-8B0A-C7C1C1857DD0}" type="slidenum">
              <a:rPr lang="en-US" smtClean="0"/>
              <a:t>6</a:t>
            </a:fld>
            <a:endParaRPr lang="en-US"/>
          </a:p>
        </p:txBody>
      </p:sp>
    </p:spTree>
    <p:extLst>
      <p:ext uri="{BB962C8B-B14F-4D97-AF65-F5344CB8AC3E}">
        <p14:creationId xmlns:p14="http://schemas.microsoft.com/office/powerpoint/2010/main" val="4033956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Data collection is important and by running practices for teams or simply using some of the UCS resources for a gym class, the skill development objectives are trackable for each student with observable, measurable data.</a:t>
            </a:r>
          </a:p>
        </p:txBody>
      </p:sp>
      <p:sp>
        <p:nvSpPr>
          <p:cNvPr id="4" name="Slide Number Placeholder 3"/>
          <p:cNvSpPr>
            <a:spLocks noGrp="1"/>
          </p:cNvSpPr>
          <p:nvPr>
            <p:ph type="sldNum" sz="quarter" idx="5"/>
          </p:nvPr>
        </p:nvSpPr>
        <p:spPr/>
        <p:txBody>
          <a:bodyPr/>
          <a:lstStyle/>
          <a:p>
            <a:fld id="{C059E755-9645-8342-8B0A-C7C1C1857DD0}" type="slidenum">
              <a:rPr lang="en-US" smtClean="0"/>
              <a:t>7</a:t>
            </a:fld>
            <a:endParaRPr lang="en-US"/>
          </a:p>
        </p:txBody>
      </p:sp>
    </p:spTree>
    <p:extLst>
      <p:ext uri="{BB962C8B-B14F-4D97-AF65-F5344CB8AC3E}">
        <p14:creationId xmlns:p14="http://schemas.microsoft.com/office/powerpoint/2010/main" val="917705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r>
              <a:rPr lang="en-US" dirty="0">
                <a:ea typeface="Calibri"/>
                <a:cs typeface="Calibri"/>
              </a:rPr>
              <a:t>Special Olympics is not just for students while in school.  It follows our athletes as they leave secondary school.  There are programs running in colleges/universities, communities, as well as alumni events at home schools for these athletes.</a:t>
            </a:r>
          </a:p>
          <a:p>
            <a:endParaRPr lang="en-US" dirty="0"/>
          </a:p>
        </p:txBody>
      </p:sp>
      <p:sp>
        <p:nvSpPr>
          <p:cNvPr id="4" name="Slide Number Placeholder 3"/>
          <p:cNvSpPr>
            <a:spLocks noGrp="1"/>
          </p:cNvSpPr>
          <p:nvPr>
            <p:ph type="sldNum" sz="quarter" idx="5"/>
          </p:nvPr>
        </p:nvSpPr>
        <p:spPr/>
        <p:txBody>
          <a:bodyPr/>
          <a:lstStyle/>
          <a:p>
            <a:fld id="{C059E755-9645-8342-8B0A-C7C1C1857DD0}" type="slidenum">
              <a:rPr lang="en-US" smtClean="0"/>
              <a:t>8</a:t>
            </a:fld>
            <a:endParaRPr lang="en-US"/>
          </a:p>
        </p:txBody>
      </p:sp>
    </p:spTree>
    <p:extLst>
      <p:ext uri="{BB962C8B-B14F-4D97-AF65-F5344CB8AC3E}">
        <p14:creationId xmlns:p14="http://schemas.microsoft.com/office/powerpoint/2010/main" val="6231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F0132-5048-5315-1445-EC145507C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AFDC0E-67A1-00DC-56F1-D534276F75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2A8CD6-16EB-801B-BD67-9EC97B197347}"/>
              </a:ext>
            </a:extLst>
          </p:cNvPr>
          <p:cNvSpPr>
            <a:spLocks noGrp="1"/>
          </p:cNvSpPr>
          <p:nvPr>
            <p:ph type="body" idx="1"/>
          </p:nvPr>
        </p:nvSpPr>
        <p:spPr/>
        <p:txBody>
          <a:bodyPr/>
          <a:lstStyle/>
          <a:p>
            <a:pPr marL="228600"/>
            <a:r>
              <a:rPr lang="en-US" dirty="0">
                <a:ea typeface="Calibri"/>
                <a:cs typeface="Calibri"/>
              </a:rPr>
              <a:t>Go through the examples in the chart</a:t>
            </a:r>
          </a:p>
          <a:p>
            <a:endParaRPr lang="en-US" dirty="0"/>
          </a:p>
        </p:txBody>
      </p:sp>
      <p:sp>
        <p:nvSpPr>
          <p:cNvPr id="4" name="Slide Number Placeholder 3">
            <a:extLst>
              <a:ext uri="{FF2B5EF4-FFF2-40B4-BE49-F238E27FC236}">
                <a16:creationId xmlns:a16="http://schemas.microsoft.com/office/drawing/2014/main" id="{67C27B27-CAD2-AABE-93C7-B336EE286D69}"/>
              </a:ext>
            </a:extLst>
          </p:cNvPr>
          <p:cNvSpPr>
            <a:spLocks noGrp="1"/>
          </p:cNvSpPr>
          <p:nvPr>
            <p:ph type="sldNum" sz="quarter" idx="5"/>
          </p:nvPr>
        </p:nvSpPr>
        <p:spPr/>
        <p:txBody>
          <a:bodyPr/>
          <a:lstStyle/>
          <a:p>
            <a:fld id="{C059E755-9645-8342-8B0A-C7C1C1857DD0}" type="slidenum">
              <a:rPr lang="en-US" smtClean="0"/>
              <a:t>9</a:t>
            </a:fld>
            <a:endParaRPr lang="en-US"/>
          </a:p>
        </p:txBody>
      </p:sp>
    </p:spTree>
    <p:extLst>
      <p:ext uri="{BB962C8B-B14F-4D97-AF65-F5344CB8AC3E}">
        <p14:creationId xmlns:p14="http://schemas.microsoft.com/office/powerpoint/2010/main" val="4061128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Discuss the focus on creating a positive environment and how physical education and health is directly linked to mental health.  Inclusive sport means everyone gets to participate, regardless of level of skill or ability; therefore, everyone benefits.</a:t>
            </a:r>
          </a:p>
        </p:txBody>
      </p:sp>
      <p:sp>
        <p:nvSpPr>
          <p:cNvPr id="4" name="Slide Number Placeholder 3"/>
          <p:cNvSpPr>
            <a:spLocks noGrp="1"/>
          </p:cNvSpPr>
          <p:nvPr>
            <p:ph type="sldNum" sz="quarter" idx="5"/>
          </p:nvPr>
        </p:nvSpPr>
        <p:spPr/>
        <p:txBody>
          <a:bodyPr/>
          <a:lstStyle/>
          <a:p>
            <a:fld id="{C059E755-9645-8342-8B0A-C7C1C1857DD0}" type="slidenum">
              <a:rPr lang="en-US" smtClean="0"/>
              <a:t>10</a:t>
            </a:fld>
            <a:endParaRPr lang="en-US"/>
          </a:p>
        </p:txBody>
      </p:sp>
    </p:spTree>
    <p:extLst>
      <p:ext uri="{BB962C8B-B14F-4D97-AF65-F5344CB8AC3E}">
        <p14:creationId xmlns:p14="http://schemas.microsoft.com/office/powerpoint/2010/main" val="38692390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6FD1031-DA49-435B-679F-AF8A21E03FF1}"/>
              </a:ext>
            </a:extLst>
          </p:cNvPr>
          <p:cNvSpPr>
            <a:spLocks noGrp="1"/>
          </p:cNvSpPr>
          <p:nvPr>
            <p:ph type="dt" sz="half" idx="10"/>
          </p:nvPr>
        </p:nvSpPr>
        <p:spPr/>
        <p:txBody>
          <a:bodyPr/>
          <a:lstStyle/>
          <a:p>
            <a:fld id="{69EA062F-0144-A941-9AA4-68E40D7AE6B1}" type="datetimeFigureOut">
              <a:rPr lang="en-US" smtClean="0"/>
              <a:t>10/9/2025</a:t>
            </a:fld>
            <a:endParaRPr lang="en-US"/>
          </a:p>
        </p:txBody>
      </p:sp>
      <p:sp>
        <p:nvSpPr>
          <p:cNvPr id="5" name="Footer Placeholder 4">
            <a:extLst>
              <a:ext uri="{FF2B5EF4-FFF2-40B4-BE49-F238E27FC236}">
                <a16:creationId xmlns:a16="http://schemas.microsoft.com/office/drawing/2014/main" id="{2C6A632A-4D49-CB80-71F7-2F4B3A7A8F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2D8A19-5BC5-BE5D-7059-5ACB9715C61A}"/>
              </a:ext>
            </a:extLst>
          </p:cNvPr>
          <p:cNvSpPr>
            <a:spLocks noGrp="1"/>
          </p:cNvSpPr>
          <p:nvPr>
            <p:ph type="sldNum" sz="quarter" idx="12"/>
          </p:nvPr>
        </p:nvSpPr>
        <p:spPr/>
        <p:txBody>
          <a:bodyPr/>
          <a:lstStyle/>
          <a:p>
            <a:fld id="{6C5ED23F-92A9-BA41-B604-B4CA77A3BD89}" type="slidenum">
              <a:rPr lang="en-US" smtClean="0"/>
              <a:t>‹#›</a:t>
            </a:fld>
            <a:endParaRPr lang="en-US"/>
          </a:p>
        </p:txBody>
      </p:sp>
      <p:sp>
        <p:nvSpPr>
          <p:cNvPr id="2" name="Title 1">
            <a:extLst>
              <a:ext uri="{FF2B5EF4-FFF2-40B4-BE49-F238E27FC236}">
                <a16:creationId xmlns:a16="http://schemas.microsoft.com/office/drawing/2014/main" id="{900E6F61-8BA6-54E9-A1BB-4A3DD0D7A9CD}"/>
              </a:ext>
            </a:extLst>
          </p:cNvPr>
          <p:cNvSpPr>
            <a:spLocks noGrp="1"/>
          </p:cNvSpPr>
          <p:nvPr>
            <p:ph type="title" hasCustomPrompt="1"/>
          </p:nvPr>
        </p:nvSpPr>
        <p:spPr>
          <a:xfrm>
            <a:off x="477078" y="1255623"/>
            <a:ext cx="8674100" cy="1325563"/>
          </a:xfrm>
          <a:prstGeom prst="rect">
            <a:avLst/>
          </a:prstGeom>
        </p:spPr>
        <p:txBody>
          <a:bodyPr/>
          <a:lstStyle>
            <a:lvl1pPr>
              <a:defRPr b="1">
                <a:solidFill>
                  <a:schemeClr val="tx1"/>
                </a:solidFill>
                <a:latin typeface="Ubuntu" panose="020B0504030602030204" pitchFamily="34" charset="0"/>
              </a:defRPr>
            </a:lvl1pPr>
          </a:lstStyle>
          <a:p>
            <a:r>
              <a:rPr lang="en-US"/>
              <a:t>MASTER TITLE</a:t>
            </a:r>
          </a:p>
        </p:txBody>
      </p:sp>
      <p:sp>
        <p:nvSpPr>
          <p:cNvPr id="3" name="Content Placeholder 2">
            <a:extLst>
              <a:ext uri="{FF2B5EF4-FFF2-40B4-BE49-F238E27FC236}">
                <a16:creationId xmlns:a16="http://schemas.microsoft.com/office/drawing/2014/main" id="{565CE0BF-81F5-E08F-C6A1-85589670E09E}"/>
              </a:ext>
            </a:extLst>
          </p:cNvPr>
          <p:cNvSpPr>
            <a:spLocks noGrp="1"/>
          </p:cNvSpPr>
          <p:nvPr>
            <p:ph idx="1"/>
          </p:nvPr>
        </p:nvSpPr>
        <p:spPr>
          <a:xfrm>
            <a:off x="477078" y="2753474"/>
            <a:ext cx="8674100" cy="3372118"/>
          </a:xfrm>
          <a:prstGeom prst="rect">
            <a:avLst/>
          </a:prstGeom>
        </p:spPr>
        <p:txBody>
          <a:bodyPr/>
          <a:lstStyle>
            <a:lvl1pPr>
              <a:defRPr>
                <a:latin typeface="Ubuntu" panose="020B0504030602030204" pitchFamily="34" charset="0"/>
              </a:defRPr>
            </a:lvl1pPr>
            <a:lvl2pPr>
              <a:defRPr>
                <a:latin typeface="Ubuntu" panose="020B0504030602030204" pitchFamily="34" charset="0"/>
              </a:defRPr>
            </a:lvl2pPr>
            <a:lvl3pPr>
              <a:defRPr>
                <a:latin typeface="Ubuntu" panose="020B0504030602030204" pitchFamily="34" charset="0"/>
              </a:defRPr>
            </a:lvl3pPr>
            <a:lvl4pPr>
              <a:defRPr>
                <a:latin typeface="Ubuntu" panose="020B0504030602030204" pitchFamily="34" charset="0"/>
              </a:defRPr>
            </a:lvl4pPr>
            <a:lvl5pPr>
              <a:defRPr>
                <a:latin typeface="Ubuntu" panose="020B05040306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935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93D2-2408-DCB7-5EFD-2297C9F714E9}"/>
              </a:ext>
            </a:extLst>
          </p:cNvPr>
          <p:cNvSpPr>
            <a:spLocks noGrp="1"/>
          </p:cNvSpPr>
          <p:nvPr>
            <p:ph type="title"/>
          </p:nvPr>
        </p:nvSpPr>
        <p:spPr>
          <a:xfrm>
            <a:off x="839788" y="365125"/>
            <a:ext cx="10515600" cy="1325563"/>
          </a:xfrm>
          <a:prstGeom prst="rect">
            <a:avLst/>
          </a:prstGeom>
        </p:spPr>
        <p:txBody>
          <a:bodyPr>
            <a:normAutofit/>
          </a:bodyPr>
          <a:lstStyle>
            <a:lvl1pPr>
              <a:defRPr sz="4000" b="1">
                <a:latin typeface="Ubuntu" panose="020B050403060203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651824BE-9B0B-337B-E10D-E729C50D18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atin typeface="Ubuntu" panose="020B05040306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44AD53-4509-1548-C344-DF3EF2DFA60D}"/>
              </a:ext>
            </a:extLst>
          </p:cNvPr>
          <p:cNvSpPr>
            <a:spLocks noGrp="1"/>
          </p:cNvSpPr>
          <p:nvPr>
            <p:ph sz="half" idx="2"/>
          </p:nvPr>
        </p:nvSpPr>
        <p:spPr>
          <a:xfrm>
            <a:off x="839788" y="2505075"/>
            <a:ext cx="5157787" cy="3684588"/>
          </a:xfrm>
          <a:prstGeom prst="rect">
            <a:avLst/>
          </a:prstGeom>
        </p:spPr>
        <p:txBody>
          <a:bodyPr/>
          <a:lstStyle>
            <a:lvl1pPr>
              <a:defRPr>
                <a:latin typeface="Ubuntu" panose="020B0504030602030204" pitchFamily="34" charset="0"/>
              </a:defRPr>
            </a:lvl1pPr>
            <a:lvl2pPr>
              <a:defRPr>
                <a:latin typeface="Ubuntu" panose="020B0504030602030204" pitchFamily="34" charset="0"/>
              </a:defRPr>
            </a:lvl2pPr>
            <a:lvl3pPr>
              <a:defRPr>
                <a:latin typeface="Ubuntu" panose="020B0504030602030204" pitchFamily="34" charset="0"/>
              </a:defRPr>
            </a:lvl3pPr>
            <a:lvl4pPr>
              <a:defRPr>
                <a:latin typeface="Ubuntu" panose="020B0504030602030204" pitchFamily="34" charset="0"/>
              </a:defRPr>
            </a:lvl4pPr>
            <a:lvl5pPr>
              <a:defRPr>
                <a:latin typeface="Ubuntu" panose="020B05040306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BBEF98-5557-239E-C8AC-AFE6FCCF88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Ubuntu" panose="020B05040306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9AA9E8-FF70-5F48-5C3D-6D446FFB6220}"/>
              </a:ext>
            </a:extLst>
          </p:cNvPr>
          <p:cNvSpPr>
            <a:spLocks noGrp="1"/>
          </p:cNvSpPr>
          <p:nvPr>
            <p:ph sz="quarter" idx="4"/>
          </p:nvPr>
        </p:nvSpPr>
        <p:spPr>
          <a:xfrm>
            <a:off x="6172200" y="2505075"/>
            <a:ext cx="5183188" cy="3684588"/>
          </a:xfrm>
          <a:prstGeom prst="rect">
            <a:avLst/>
          </a:prstGeom>
        </p:spPr>
        <p:txBody>
          <a:bodyPr/>
          <a:lstStyle>
            <a:lvl1pPr>
              <a:defRPr>
                <a:latin typeface="Ubuntu" panose="020B0504030602030204" pitchFamily="34" charset="0"/>
              </a:defRPr>
            </a:lvl1pPr>
            <a:lvl2pPr>
              <a:defRPr>
                <a:latin typeface="Ubuntu" panose="020B0504030602030204" pitchFamily="34" charset="0"/>
              </a:defRPr>
            </a:lvl2pPr>
            <a:lvl3pPr>
              <a:defRPr>
                <a:latin typeface="Ubuntu" panose="020B0504030602030204" pitchFamily="34" charset="0"/>
              </a:defRPr>
            </a:lvl3pPr>
            <a:lvl4pPr>
              <a:defRPr>
                <a:latin typeface="Ubuntu" panose="020B0504030602030204" pitchFamily="34" charset="0"/>
              </a:defRPr>
            </a:lvl4pPr>
            <a:lvl5pPr>
              <a:defRPr>
                <a:latin typeface="Ubuntu" panose="020B05040306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D66C42-1AF4-84CD-282E-1582792C3E66}"/>
              </a:ext>
            </a:extLst>
          </p:cNvPr>
          <p:cNvSpPr>
            <a:spLocks noGrp="1"/>
          </p:cNvSpPr>
          <p:nvPr>
            <p:ph type="dt" sz="half" idx="10"/>
          </p:nvPr>
        </p:nvSpPr>
        <p:spPr/>
        <p:txBody>
          <a:bodyPr/>
          <a:lstStyle/>
          <a:p>
            <a:fld id="{69EA062F-0144-A941-9AA4-68E40D7AE6B1}" type="datetimeFigureOut">
              <a:rPr lang="en-US" smtClean="0"/>
              <a:t>10/9/2025</a:t>
            </a:fld>
            <a:endParaRPr lang="en-US"/>
          </a:p>
        </p:txBody>
      </p:sp>
      <p:sp>
        <p:nvSpPr>
          <p:cNvPr id="8" name="Footer Placeholder 7">
            <a:extLst>
              <a:ext uri="{FF2B5EF4-FFF2-40B4-BE49-F238E27FC236}">
                <a16:creationId xmlns:a16="http://schemas.microsoft.com/office/drawing/2014/main" id="{2707A4CD-7A90-4920-7FEA-2244716CA0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B1DB7A-0096-3BF2-8ACA-9C1426573A52}"/>
              </a:ext>
            </a:extLst>
          </p:cNvPr>
          <p:cNvSpPr>
            <a:spLocks noGrp="1"/>
          </p:cNvSpPr>
          <p:nvPr>
            <p:ph type="sldNum" sz="quarter" idx="12"/>
          </p:nvPr>
        </p:nvSpPr>
        <p:spPr/>
        <p:txBody>
          <a:bodyPr/>
          <a:lstStyle/>
          <a:p>
            <a:fld id="{6C5ED23F-92A9-BA41-B604-B4CA77A3BD89}" type="slidenum">
              <a:rPr lang="en-US" smtClean="0"/>
              <a:t>‹#›</a:t>
            </a:fld>
            <a:endParaRPr lang="en-US"/>
          </a:p>
        </p:txBody>
      </p:sp>
    </p:spTree>
    <p:extLst>
      <p:ext uri="{BB962C8B-B14F-4D97-AF65-F5344CB8AC3E}">
        <p14:creationId xmlns:p14="http://schemas.microsoft.com/office/powerpoint/2010/main" val="4055500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CD279-CFF9-A2FB-6898-315DCA9714F9}"/>
              </a:ext>
            </a:extLst>
          </p:cNvPr>
          <p:cNvSpPr>
            <a:spLocks noGrp="1"/>
          </p:cNvSpPr>
          <p:nvPr>
            <p:ph type="title"/>
          </p:nvPr>
        </p:nvSpPr>
        <p:spPr>
          <a:xfrm>
            <a:off x="838200" y="136525"/>
            <a:ext cx="86360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2494A8-4396-0CF3-D097-FD08435A65F2}"/>
              </a:ext>
            </a:extLst>
          </p:cNvPr>
          <p:cNvSpPr>
            <a:spLocks noGrp="1"/>
          </p:cNvSpPr>
          <p:nvPr>
            <p:ph type="dt" sz="half" idx="10"/>
          </p:nvPr>
        </p:nvSpPr>
        <p:spPr/>
        <p:txBody>
          <a:bodyPr/>
          <a:lstStyle/>
          <a:p>
            <a:fld id="{69EA062F-0144-A941-9AA4-68E40D7AE6B1}" type="datetimeFigureOut">
              <a:rPr lang="en-US" smtClean="0"/>
              <a:t>10/9/2025</a:t>
            </a:fld>
            <a:endParaRPr lang="en-US"/>
          </a:p>
        </p:txBody>
      </p:sp>
      <p:sp>
        <p:nvSpPr>
          <p:cNvPr id="4" name="Footer Placeholder 3">
            <a:extLst>
              <a:ext uri="{FF2B5EF4-FFF2-40B4-BE49-F238E27FC236}">
                <a16:creationId xmlns:a16="http://schemas.microsoft.com/office/drawing/2014/main" id="{4928E902-6C71-1AFA-3AAD-89CB5368F4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FCC430-9C7B-E3FE-DDB3-B4854A4232BC}"/>
              </a:ext>
            </a:extLst>
          </p:cNvPr>
          <p:cNvSpPr>
            <a:spLocks noGrp="1"/>
          </p:cNvSpPr>
          <p:nvPr>
            <p:ph type="sldNum" sz="quarter" idx="12"/>
          </p:nvPr>
        </p:nvSpPr>
        <p:spPr/>
        <p:txBody>
          <a:bodyPr/>
          <a:lstStyle/>
          <a:p>
            <a:fld id="{6C5ED23F-92A9-BA41-B604-B4CA77A3BD89}" type="slidenum">
              <a:rPr lang="en-US" smtClean="0"/>
              <a:t>‹#›</a:t>
            </a:fld>
            <a:endParaRPr lang="en-US"/>
          </a:p>
        </p:txBody>
      </p:sp>
      <p:sp>
        <p:nvSpPr>
          <p:cNvPr id="6" name="Text Placeholder 2">
            <a:extLst>
              <a:ext uri="{FF2B5EF4-FFF2-40B4-BE49-F238E27FC236}">
                <a16:creationId xmlns:a16="http://schemas.microsoft.com/office/drawing/2014/main" id="{0F3BD420-E73E-A480-B430-564FB1709A59}"/>
              </a:ext>
            </a:extLst>
          </p:cNvPr>
          <p:cNvSpPr>
            <a:spLocks noGrp="1"/>
          </p:cNvSpPr>
          <p:nvPr>
            <p:ph type="body" idx="1"/>
          </p:nvPr>
        </p:nvSpPr>
        <p:spPr>
          <a:xfrm>
            <a:off x="838200" y="1856581"/>
            <a:ext cx="10515600" cy="4105276"/>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07941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F723F-8237-41D0-B388-6C4430AC78DB}"/>
              </a:ext>
            </a:extLst>
          </p:cNvPr>
          <p:cNvSpPr>
            <a:spLocks noGrp="1"/>
          </p:cNvSpPr>
          <p:nvPr>
            <p:ph type="title"/>
          </p:nvPr>
        </p:nvSpPr>
        <p:spPr>
          <a:xfrm>
            <a:off x="448917" y="280090"/>
            <a:ext cx="8618883"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6452ADE-F6AF-CA1A-074D-1F8D7448192F}"/>
              </a:ext>
            </a:extLst>
          </p:cNvPr>
          <p:cNvSpPr>
            <a:spLocks noGrp="1"/>
          </p:cNvSpPr>
          <p:nvPr>
            <p:ph type="dt" sz="half" idx="10"/>
          </p:nvPr>
        </p:nvSpPr>
        <p:spPr/>
        <p:txBody>
          <a:bodyPr/>
          <a:lstStyle/>
          <a:p>
            <a:fld id="{69EA062F-0144-A941-9AA4-68E40D7AE6B1}" type="datetimeFigureOut">
              <a:rPr lang="en-US" smtClean="0"/>
              <a:t>10/9/2025</a:t>
            </a:fld>
            <a:endParaRPr lang="en-US"/>
          </a:p>
        </p:txBody>
      </p:sp>
      <p:sp>
        <p:nvSpPr>
          <p:cNvPr id="4" name="Footer Placeholder 3">
            <a:extLst>
              <a:ext uri="{FF2B5EF4-FFF2-40B4-BE49-F238E27FC236}">
                <a16:creationId xmlns:a16="http://schemas.microsoft.com/office/drawing/2014/main" id="{CDAB3E49-3FB4-8F94-8AAC-3C63180A57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279FBF-0397-D709-A756-04ADD700D71E}"/>
              </a:ext>
            </a:extLst>
          </p:cNvPr>
          <p:cNvSpPr>
            <a:spLocks noGrp="1"/>
          </p:cNvSpPr>
          <p:nvPr>
            <p:ph type="sldNum" sz="quarter" idx="12"/>
          </p:nvPr>
        </p:nvSpPr>
        <p:spPr/>
        <p:txBody>
          <a:bodyPr/>
          <a:lstStyle/>
          <a:p>
            <a:fld id="{6C5ED23F-92A9-BA41-B604-B4CA77A3BD89}" type="slidenum">
              <a:rPr lang="en-US" smtClean="0"/>
              <a:t>‹#›</a:t>
            </a:fld>
            <a:endParaRPr lang="en-US"/>
          </a:p>
        </p:txBody>
      </p:sp>
      <p:sp>
        <p:nvSpPr>
          <p:cNvPr id="7" name="Text Placeholder 2">
            <a:extLst>
              <a:ext uri="{FF2B5EF4-FFF2-40B4-BE49-F238E27FC236}">
                <a16:creationId xmlns:a16="http://schemas.microsoft.com/office/drawing/2014/main" id="{83049193-4491-6AB6-4BDD-6AA6F5AE6EA6}"/>
              </a:ext>
            </a:extLst>
          </p:cNvPr>
          <p:cNvSpPr>
            <a:spLocks noGrp="1"/>
          </p:cNvSpPr>
          <p:nvPr>
            <p:ph type="body" idx="1"/>
          </p:nvPr>
        </p:nvSpPr>
        <p:spPr>
          <a:xfrm>
            <a:off x="448917" y="1928363"/>
            <a:ext cx="6650383" cy="4105276"/>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86688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3090F-9208-0EAE-5601-FC912838BA5A}"/>
              </a:ext>
            </a:extLst>
          </p:cNvPr>
          <p:cNvSpPr>
            <a:spLocks noGrp="1"/>
          </p:cNvSpPr>
          <p:nvPr>
            <p:ph type="title"/>
          </p:nvPr>
        </p:nvSpPr>
        <p:spPr>
          <a:xfrm>
            <a:off x="350078" y="343590"/>
            <a:ext cx="9073322"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9796077-2C41-DC0F-9E13-533A7D4853EF}"/>
              </a:ext>
            </a:extLst>
          </p:cNvPr>
          <p:cNvSpPr>
            <a:spLocks noGrp="1"/>
          </p:cNvSpPr>
          <p:nvPr>
            <p:ph type="dt" sz="half" idx="10"/>
          </p:nvPr>
        </p:nvSpPr>
        <p:spPr/>
        <p:txBody>
          <a:bodyPr/>
          <a:lstStyle/>
          <a:p>
            <a:fld id="{69EA062F-0144-A941-9AA4-68E40D7AE6B1}" type="datetimeFigureOut">
              <a:rPr lang="en-US" smtClean="0"/>
              <a:t>10/9/2025</a:t>
            </a:fld>
            <a:endParaRPr lang="en-US"/>
          </a:p>
        </p:txBody>
      </p:sp>
      <p:sp>
        <p:nvSpPr>
          <p:cNvPr id="4" name="Footer Placeholder 3">
            <a:extLst>
              <a:ext uri="{FF2B5EF4-FFF2-40B4-BE49-F238E27FC236}">
                <a16:creationId xmlns:a16="http://schemas.microsoft.com/office/drawing/2014/main" id="{E8DF8CE0-8022-6E72-7F82-1405BF6505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6B3241-8DB8-C20B-C8BB-B81293B9010F}"/>
              </a:ext>
            </a:extLst>
          </p:cNvPr>
          <p:cNvSpPr>
            <a:spLocks noGrp="1"/>
          </p:cNvSpPr>
          <p:nvPr>
            <p:ph type="sldNum" sz="quarter" idx="12"/>
          </p:nvPr>
        </p:nvSpPr>
        <p:spPr/>
        <p:txBody>
          <a:bodyPr/>
          <a:lstStyle/>
          <a:p>
            <a:fld id="{6C5ED23F-92A9-BA41-B604-B4CA77A3BD89}" type="slidenum">
              <a:rPr lang="en-US" smtClean="0"/>
              <a:t>‹#›</a:t>
            </a:fld>
            <a:endParaRPr lang="en-US"/>
          </a:p>
        </p:txBody>
      </p:sp>
      <p:sp>
        <p:nvSpPr>
          <p:cNvPr id="6" name="Text Placeholder 2">
            <a:extLst>
              <a:ext uri="{FF2B5EF4-FFF2-40B4-BE49-F238E27FC236}">
                <a16:creationId xmlns:a16="http://schemas.microsoft.com/office/drawing/2014/main" id="{EB8DDDB9-07FF-BAC8-221D-9B2E73E9E5ED}"/>
              </a:ext>
            </a:extLst>
          </p:cNvPr>
          <p:cNvSpPr>
            <a:spLocks noGrp="1"/>
          </p:cNvSpPr>
          <p:nvPr>
            <p:ph type="body" idx="1"/>
          </p:nvPr>
        </p:nvSpPr>
        <p:spPr>
          <a:xfrm>
            <a:off x="350078" y="1669153"/>
            <a:ext cx="6345583" cy="4105276"/>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11475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DB856-7650-E9D2-CD6F-23B5B72A6906}"/>
              </a:ext>
            </a:extLst>
          </p:cNvPr>
          <p:cNvSpPr>
            <a:spLocks noGrp="1"/>
          </p:cNvSpPr>
          <p:nvPr>
            <p:ph type="title"/>
          </p:nvPr>
        </p:nvSpPr>
        <p:spPr>
          <a:xfrm>
            <a:off x="350078" y="622990"/>
            <a:ext cx="8603422"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57215F8-6591-B9A3-8C49-731832E21BA6}"/>
              </a:ext>
            </a:extLst>
          </p:cNvPr>
          <p:cNvSpPr>
            <a:spLocks noGrp="1"/>
          </p:cNvSpPr>
          <p:nvPr>
            <p:ph type="dt" sz="half" idx="10"/>
          </p:nvPr>
        </p:nvSpPr>
        <p:spPr/>
        <p:txBody>
          <a:bodyPr/>
          <a:lstStyle/>
          <a:p>
            <a:fld id="{69EA062F-0144-A941-9AA4-68E40D7AE6B1}" type="datetimeFigureOut">
              <a:rPr lang="en-US" smtClean="0"/>
              <a:t>10/9/2025</a:t>
            </a:fld>
            <a:endParaRPr lang="en-US"/>
          </a:p>
        </p:txBody>
      </p:sp>
      <p:sp>
        <p:nvSpPr>
          <p:cNvPr id="4" name="Footer Placeholder 3">
            <a:extLst>
              <a:ext uri="{FF2B5EF4-FFF2-40B4-BE49-F238E27FC236}">
                <a16:creationId xmlns:a16="http://schemas.microsoft.com/office/drawing/2014/main" id="{128B4733-C323-87A8-6F0D-F9C822CABC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1EEF9D-10A6-5401-C37E-DF683B957E48}"/>
              </a:ext>
            </a:extLst>
          </p:cNvPr>
          <p:cNvSpPr>
            <a:spLocks noGrp="1"/>
          </p:cNvSpPr>
          <p:nvPr>
            <p:ph type="sldNum" sz="quarter" idx="12"/>
          </p:nvPr>
        </p:nvSpPr>
        <p:spPr/>
        <p:txBody>
          <a:bodyPr/>
          <a:lstStyle/>
          <a:p>
            <a:fld id="{6C5ED23F-92A9-BA41-B604-B4CA77A3BD89}" type="slidenum">
              <a:rPr lang="en-US" smtClean="0"/>
              <a:t>‹#›</a:t>
            </a:fld>
            <a:endParaRPr lang="en-US"/>
          </a:p>
        </p:txBody>
      </p:sp>
      <p:sp>
        <p:nvSpPr>
          <p:cNvPr id="6" name="Text Placeholder 2">
            <a:extLst>
              <a:ext uri="{FF2B5EF4-FFF2-40B4-BE49-F238E27FC236}">
                <a16:creationId xmlns:a16="http://schemas.microsoft.com/office/drawing/2014/main" id="{4077A419-BBA9-12B3-42BD-9A65C4FF4D5F}"/>
              </a:ext>
            </a:extLst>
          </p:cNvPr>
          <p:cNvSpPr>
            <a:spLocks noGrp="1"/>
          </p:cNvSpPr>
          <p:nvPr>
            <p:ph type="body" idx="1"/>
          </p:nvPr>
        </p:nvSpPr>
        <p:spPr>
          <a:xfrm>
            <a:off x="350078" y="1948553"/>
            <a:ext cx="8603422" cy="4105276"/>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07803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99204-B109-DE0E-A420-95E1CE479D1A}"/>
              </a:ext>
            </a:extLst>
          </p:cNvPr>
          <p:cNvSpPr>
            <a:spLocks noGrp="1"/>
          </p:cNvSpPr>
          <p:nvPr>
            <p:ph type="title"/>
          </p:nvPr>
        </p:nvSpPr>
        <p:spPr>
          <a:xfrm>
            <a:off x="324678" y="686490"/>
            <a:ext cx="6264965"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F3D1CA8-5B8B-B4F3-251D-6A65349D3B09}"/>
              </a:ext>
            </a:extLst>
          </p:cNvPr>
          <p:cNvSpPr>
            <a:spLocks noGrp="1"/>
          </p:cNvSpPr>
          <p:nvPr>
            <p:ph type="dt" sz="half" idx="10"/>
          </p:nvPr>
        </p:nvSpPr>
        <p:spPr/>
        <p:txBody>
          <a:bodyPr/>
          <a:lstStyle/>
          <a:p>
            <a:fld id="{69EA062F-0144-A941-9AA4-68E40D7AE6B1}" type="datetimeFigureOut">
              <a:rPr lang="en-US" smtClean="0"/>
              <a:t>10/9/2025</a:t>
            </a:fld>
            <a:endParaRPr lang="en-US"/>
          </a:p>
        </p:txBody>
      </p:sp>
      <p:sp>
        <p:nvSpPr>
          <p:cNvPr id="4" name="Footer Placeholder 3">
            <a:extLst>
              <a:ext uri="{FF2B5EF4-FFF2-40B4-BE49-F238E27FC236}">
                <a16:creationId xmlns:a16="http://schemas.microsoft.com/office/drawing/2014/main" id="{BB424290-B154-8DBB-5994-59446B7C0F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31B46C-91E8-6295-16F1-872ED00EACDD}"/>
              </a:ext>
            </a:extLst>
          </p:cNvPr>
          <p:cNvSpPr>
            <a:spLocks noGrp="1"/>
          </p:cNvSpPr>
          <p:nvPr>
            <p:ph type="sldNum" sz="quarter" idx="12"/>
          </p:nvPr>
        </p:nvSpPr>
        <p:spPr/>
        <p:txBody>
          <a:bodyPr/>
          <a:lstStyle/>
          <a:p>
            <a:fld id="{6C5ED23F-92A9-BA41-B604-B4CA77A3BD89}" type="slidenum">
              <a:rPr lang="en-US" smtClean="0"/>
              <a:t>‹#›</a:t>
            </a:fld>
            <a:endParaRPr lang="en-US"/>
          </a:p>
        </p:txBody>
      </p:sp>
      <p:sp>
        <p:nvSpPr>
          <p:cNvPr id="6" name="Text Placeholder 2">
            <a:extLst>
              <a:ext uri="{FF2B5EF4-FFF2-40B4-BE49-F238E27FC236}">
                <a16:creationId xmlns:a16="http://schemas.microsoft.com/office/drawing/2014/main" id="{3608DCA3-33AD-C932-2D9C-3BA556C31B71}"/>
              </a:ext>
            </a:extLst>
          </p:cNvPr>
          <p:cNvSpPr>
            <a:spLocks noGrp="1"/>
          </p:cNvSpPr>
          <p:nvPr>
            <p:ph type="body" idx="1"/>
          </p:nvPr>
        </p:nvSpPr>
        <p:spPr>
          <a:xfrm>
            <a:off x="284368" y="2243827"/>
            <a:ext cx="6345583" cy="4105276"/>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93251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ABB9-9D07-9EC2-93AB-B880A4924CC7}"/>
              </a:ext>
            </a:extLst>
          </p:cNvPr>
          <p:cNvSpPr>
            <a:spLocks noGrp="1"/>
          </p:cNvSpPr>
          <p:nvPr>
            <p:ph type="title"/>
          </p:nvPr>
        </p:nvSpPr>
        <p:spPr>
          <a:xfrm>
            <a:off x="448917" y="470590"/>
            <a:ext cx="7844183" cy="1325563"/>
          </a:xfrm>
          <a:prstGeom prst="rect">
            <a:avLst/>
          </a:prstGeom>
        </p:spPr>
        <p:txBody>
          <a:bodyPr>
            <a:normAutofit/>
          </a:bodyPr>
          <a:lstStyle>
            <a:lvl1pPr>
              <a:defRPr sz="4000" b="1">
                <a:latin typeface="Ubuntu" panose="020B050403060203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2AEF76E7-4BC7-550F-78CE-F82D3A7392CE}"/>
              </a:ext>
            </a:extLst>
          </p:cNvPr>
          <p:cNvSpPr>
            <a:spLocks noGrp="1"/>
          </p:cNvSpPr>
          <p:nvPr>
            <p:ph type="dt" sz="half" idx="10"/>
          </p:nvPr>
        </p:nvSpPr>
        <p:spPr/>
        <p:txBody>
          <a:bodyPr/>
          <a:lstStyle/>
          <a:p>
            <a:fld id="{69EA062F-0144-A941-9AA4-68E40D7AE6B1}" type="datetimeFigureOut">
              <a:rPr lang="en-US" smtClean="0"/>
              <a:t>10/9/2025</a:t>
            </a:fld>
            <a:endParaRPr lang="en-US"/>
          </a:p>
        </p:txBody>
      </p:sp>
      <p:sp>
        <p:nvSpPr>
          <p:cNvPr id="4" name="Footer Placeholder 3">
            <a:extLst>
              <a:ext uri="{FF2B5EF4-FFF2-40B4-BE49-F238E27FC236}">
                <a16:creationId xmlns:a16="http://schemas.microsoft.com/office/drawing/2014/main" id="{4F029CB9-8F9E-8662-B02A-DB0AC0462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B456EB-CA6F-C66A-21EF-FB5E7A53B37F}"/>
              </a:ext>
            </a:extLst>
          </p:cNvPr>
          <p:cNvSpPr>
            <a:spLocks noGrp="1"/>
          </p:cNvSpPr>
          <p:nvPr>
            <p:ph type="sldNum" sz="quarter" idx="12"/>
          </p:nvPr>
        </p:nvSpPr>
        <p:spPr/>
        <p:txBody>
          <a:bodyPr/>
          <a:lstStyle/>
          <a:p>
            <a:fld id="{6C5ED23F-92A9-BA41-B604-B4CA77A3BD89}" type="slidenum">
              <a:rPr lang="en-US" smtClean="0"/>
              <a:t>‹#›</a:t>
            </a:fld>
            <a:endParaRPr lang="en-US"/>
          </a:p>
        </p:txBody>
      </p:sp>
    </p:spTree>
    <p:extLst>
      <p:ext uri="{BB962C8B-B14F-4D97-AF65-F5344CB8AC3E}">
        <p14:creationId xmlns:p14="http://schemas.microsoft.com/office/powerpoint/2010/main" val="3892630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F75DA-A12E-6A28-82B0-6EB2CF63D905}"/>
              </a:ext>
            </a:extLst>
          </p:cNvPr>
          <p:cNvSpPr>
            <a:spLocks noGrp="1"/>
          </p:cNvSpPr>
          <p:nvPr>
            <p:ph type="title"/>
          </p:nvPr>
        </p:nvSpPr>
        <p:spPr>
          <a:xfrm>
            <a:off x="273878" y="254690"/>
            <a:ext cx="10864022"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BBB7C9-7E33-5687-32C0-3DD222DCDBFA}"/>
              </a:ext>
            </a:extLst>
          </p:cNvPr>
          <p:cNvSpPr>
            <a:spLocks noGrp="1"/>
          </p:cNvSpPr>
          <p:nvPr>
            <p:ph type="dt" sz="half" idx="10"/>
          </p:nvPr>
        </p:nvSpPr>
        <p:spPr/>
        <p:txBody>
          <a:bodyPr/>
          <a:lstStyle/>
          <a:p>
            <a:fld id="{69EA062F-0144-A941-9AA4-68E40D7AE6B1}" type="datetimeFigureOut">
              <a:rPr lang="en-US" smtClean="0"/>
              <a:t>10/9/2025</a:t>
            </a:fld>
            <a:endParaRPr lang="en-US"/>
          </a:p>
        </p:txBody>
      </p:sp>
      <p:sp>
        <p:nvSpPr>
          <p:cNvPr id="4" name="Footer Placeholder 3">
            <a:extLst>
              <a:ext uri="{FF2B5EF4-FFF2-40B4-BE49-F238E27FC236}">
                <a16:creationId xmlns:a16="http://schemas.microsoft.com/office/drawing/2014/main" id="{0CA8A369-4A4D-9043-9C1E-9ACEB63236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334F13-FBD9-C21F-FF71-930373458258}"/>
              </a:ext>
            </a:extLst>
          </p:cNvPr>
          <p:cNvSpPr>
            <a:spLocks noGrp="1"/>
          </p:cNvSpPr>
          <p:nvPr>
            <p:ph type="sldNum" sz="quarter" idx="12"/>
          </p:nvPr>
        </p:nvSpPr>
        <p:spPr/>
        <p:txBody>
          <a:bodyPr/>
          <a:lstStyle/>
          <a:p>
            <a:fld id="{6C5ED23F-92A9-BA41-B604-B4CA77A3BD89}" type="slidenum">
              <a:rPr lang="en-US" smtClean="0"/>
              <a:t>‹#›</a:t>
            </a:fld>
            <a:endParaRPr lang="en-US"/>
          </a:p>
        </p:txBody>
      </p:sp>
      <p:sp>
        <p:nvSpPr>
          <p:cNvPr id="6" name="Text Placeholder 2">
            <a:extLst>
              <a:ext uri="{FF2B5EF4-FFF2-40B4-BE49-F238E27FC236}">
                <a16:creationId xmlns:a16="http://schemas.microsoft.com/office/drawing/2014/main" id="{11A684A2-99E8-048C-3780-D176778BB828}"/>
              </a:ext>
            </a:extLst>
          </p:cNvPr>
          <p:cNvSpPr>
            <a:spLocks noGrp="1"/>
          </p:cNvSpPr>
          <p:nvPr>
            <p:ph type="body" idx="1"/>
          </p:nvPr>
        </p:nvSpPr>
        <p:spPr>
          <a:xfrm>
            <a:off x="273878" y="1580253"/>
            <a:ext cx="10864022" cy="4105276"/>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40915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7D5C-FF3B-58B8-A8CF-A0B71AF31A97}"/>
              </a:ext>
            </a:extLst>
          </p:cNvPr>
          <p:cNvSpPr>
            <a:spLocks noGrp="1"/>
          </p:cNvSpPr>
          <p:nvPr>
            <p:ph type="title"/>
          </p:nvPr>
        </p:nvSpPr>
        <p:spPr>
          <a:xfrm>
            <a:off x="499717" y="136525"/>
            <a:ext cx="9749183"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CEAFB6-7CC5-E34B-CBE7-82B839ADE46F}"/>
              </a:ext>
            </a:extLst>
          </p:cNvPr>
          <p:cNvSpPr>
            <a:spLocks noGrp="1"/>
          </p:cNvSpPr>
          <p:nvPr>
            <p:ph type="dt" sz="half" idx="10"/>
          </p:nvPr>
        </p:nvSpPr>
        <p:spPr/>
        <p:txBody>
          <a:bodyPr/>
          <a:lstStyle/>
          <a:p>
            <a:fld id="{69EA062F-0144-A941-9AA4-68E40D7AE6B1}" type="datetimeFigureOut">
              <a:rPr lang="en-US" smtClean="0"/>
              <a:t>10/9/2025</a:t>
            </a:fld>
            <a:endParaRPr lang="en-US"/>
          </a:p>
        </p:txBody>
      </p:sp>
      <p:sp>
        <p:nvSpPr>
          <p:cNvPr id="4" name="Footer Placeholder 3">
            <a:extLst>
              <a:ext uri="{FF2B5EF4-FFF2-40B4-BE49-F238E27FC236}">
                <a16:creationId xmlns:a16="http://schemas.microsoft.com/office/drawing/2014/main" id="{41620D58-279B-094E-60E9-576E020179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CD7AC6-50F6-76BF-CDE0-F45D30A0387A}"/>
              </a:ext>
            </a:extLst>
          </p:cNvPr>
          <p:cNvSpPr>
            <a:spLocks noGrp="1"/>
          </p:cNvSpPr>
          <p:nvPr>
            <p:ph type="sldNum" sz="quarter" idx="12"/>
          </p:nvPr>
        </p:nvSpPr>
        <p:spPr/>
        <p:txBody>
          <a:bodyPr/>
          <a:lstStyle/>
          <a:p>
            <a:fld id="{6C5ED23F-92A9-BA41-B604-B4CA77A3BD89}" type="slidenum">
              <a:rPr lang="en-US" smtClean="0"/>
              <a:t>‹#›</a:t>
            </a:fld>
            <a:endParaRPr lang="en-US"/>
          </a:p>
        </p:txBody>
      </p:sp>
      <p:sp>
        <p:nvSpPr>
          <p:cNvPr id="6" name="Text Placeholder 2">
            <a:extLst>
              <a:ext uri="{FF2B5EF4-FFF2-40B4-BE49-F238E27FC236}">
                <a16:creationId xmlns:a16="http://schemas.microsoft.com/office/drawing/2014/main" id="{2A1B0183-6C71-33E7-8284-040F32471058}"/>
              </a:ext>
            </a:extLst>
          </p:cNvPr>
          <p:cNvSpPr>
            <a:spLocks noGrp="1"/>
          </p:cNvSpPr>
          <p:nvPr>
            <p:ph type="body" idx="1"/>
          </p:nvPr>
        </p:nvSpPr>
        <p:spPr>
          <a:xfrm>
            <a:off x="499717" y="1856581"/>
            <a:ext cx="9749183" cy="4105276"/>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black and white logo&#10;&#10;Description automatically generated">
            <a:extLst>
              <a:ext uri="{FF2B5EF4-FFF2-40B4-BE49-F238E27FC236}">
                <a16:creationId xmlns:a16="http://schemas.microsoft.com/office/drawing/2014/main" id="{23964445-47BD-0128-AB8F-7AD48E8E016A}"/>
              </a:ext>
            </a:extLst>
          </p:cNvPr>
          <p:cNvPicPr>
            <a:picLocks noChangeAspect="1"/>
          </p:cNvPicPr>
          <p:nvPr userDrawn="1"/>
        </p:nvPicPr>
        <p:blipFill>
          <a:blip r:embed="rId3"/>
          <a:stretch>
            <a:fillRect/>
          </a:stretch>
        </p:blipFill>
        <p:spPr>
          <a:xfrm>
            <a:off x="9093558" y="383355"/>
            <a:ext cx="2743200" cy="644715"/>
          </a:xfrm>
          <a:prstGeom prst="rect">
            <a:avLst/>
          </a:prstGeom>
        </p:spPr>
      </p:pic>
    </p:spTree>
    <p:extLst>
      <p:ext uri="{BB962C8B-B14F-4D97-AF65-F5344CB8AC3E}">
        <p14:creationId xmlns:p14="http://schemas.microsoft.com/office/powerpoint/2010/main" val="3374166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B37B-800B-A8D9-8EBB-2B70BCD88AD2}"/>
              </a:ext>
            </a:extLst>
          </p:cNvPr>
          <p:cNvSpPr>
            <a:spLocks noGrp="1"/>
          </p:cNvSpPr>
          <p:nvPr>
            <p:ph type="title"/>
          </p:nvPr>
        </p:nvSpPr>
        <p:spPr>
          <a:xfrm>
            <a:off x="520700" y="631825"/>
            <a:ext cx="54102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A976502-66DB-4913-2C91-C018ECC29B7D}"/>
              </a:ext>
            </a:extLst>
          </p:cNvPr>
          <p:cNvSpPr>
            <a:spLocks noGrp="1"/>
          </p:cNvSpPr>
          <p:nvPr>
            <p:ph type="dt" sz="half" idx="10"/>
          </p:nvPr>
        </p:nvSpPr>
        <p:spPr/>
        <p:txBody>
          <a:bodyPr/>
          <a:lstStyle/>
          <a:p>
            <a:fld id="{69EA062F-0144-A941-9AA4-68E40D7AE6B1}" type="datetimeFigureOut">
              <a:rPr lang="en-US" smtClean="0"/>
              <a:t>10/9/2025</a:t>
            </a:fld>
            <a:endParaRPr lang="en-US"/>
          </a:p>
        </p:txBody>
      </p:sp>
      <p:sp>
        <p:nvSpPr>
          <p:cNvPr id="4" name="Footer Placeholder 3">
            <a:extLst>
              <a:ext uri="{FF2B5EF4-FFF2-40B4-BE49-F238E27FC236}">
                <a16:creationId xmlns:a16="http://schemas.microsoft.com/office/drawing/2014/main" id="{F6BF866F-6336-192A-871B-CC31EDA1FE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1538FB-4AB4-D0B5-1482-0EA01BE60086}"/>
              </a:ext>
            </a:extLst>
          </p:cNvPr>
          <p:cNvSpPr>
            <a:spLocks noGrp="1"/>
          </p:cNvSpPr>
          <p:nvPr>
            <p:ph type="sldNum" sz="quarter" idx="12"/>
          </p:nvPr>
        </p:nvSpPr>
        <p:spPr/>
        <p:txBody>
          <a:bodyPr/>
          <a:lstStyle/>
          <a:p>
            <a:fld id="{6C5ED23F-92A9-BA41-B604-B4CA77A3BD89}" type="slidenum">
              <a:rPr lang="en-US" smtClean="0"/>
              <a:t>‹#›</a:t>
            </a:fld>
            <a:endParaRPr lang="en-US"/>
          </a:p>
        </p:txBody>
      </p:sp>
      <p:sp>
        <p:nvSpPr>
          <p:cNvPr id="6" name="Content Placeholder 2">
            <a:extLst>
              <a:ext uri="{FF2B5EF4-FFF2-40B4-BE49-F238E27FC236}">
                <a16:creationId xmlns:a16="http://schemas.microsoft.com/office/drawing/2014/main" id="{4CB4FDCA-AF7F-CCBF-ED3E-3FB9D7230D91}"/>
              </a:ext>
            </a:extLst>
          </p:cNvPr>
          <p:cNvSpPr>
            <a:spLocks noGrp="1"/>
          </p:cNvSpPr>
          <p:nvPr>
            <p:ph idx="1"/>
          </p:nvPr>
        </p:nvSpPr>
        <p:spPr>
          <a:xfrm>
            <a:off x="520700" y="2187574"/>
            <a:ext cx="5410200" cy="3946526"/>
          </a:xfrm>
          <a:prstGeom prst="rect">
            <a:avLst/>
          </a:prstGeom>
        </p:spPr>
        <p:txBody>
          <a:bodyPr/>
          <a:lstStyle>
            <a:lvl1pPr>
              <a:defRPr>
                <a:latin typeface="Ubuntu" panose="020B0504030602030204" pitchFamily="34" charset="0"/>
              </a:defRPr>
            </a:lvl1pPr>
            <a:lvl2pPr>
              <a:defRPr>
                <a:latin typeface="Ubuntu" panose="020B0504030602030204" pitchFamily="34" charset="0"/>
              </a:defRPr>
            </a:lvl2pPr>
            <a:lvl3pPr>
              <a:defRPr>
                <a:latin typeface="Ubuntu" panose="020B0504030602030204" pitchFamily="34" charset="0"/>
              </a:defRPr>
            </a:lvl3pPr>
            <a:lvl4pPr>
              <a:defRPr>
                <a:latin typeface="Ubuntu" panose="020B0504030602030204" pitchFamily="34" charset="0"/>
              </a:defRPr>
            </a:lvl4pPr>
            <a:lvl5pPr>
              <a:defRPr>
                <a:latin typeface="Ubuntu" panose="020B05040306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0184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0D567-D259-569F-7950-7E700B9700C0}"/>
              </a:ext>
            </a:extLst>
          </p:cNvPr>
          <p:cNvSpPr>
            <a:spLocks noGrp="1"/>
          </p:cNvSpPr>
          <p:nvPr>
            <p:ph type="title" hasCustomPrompt="1"/>
          </p:nvPr>
        </p:nvSpPr>
        <p:spPr>
          <a:xfrm>
            <a:off x="838200" y="320675"/>
            <a:ext cx="8674100" cy="1325563"/>
          </a:xfrm>
          <a:prstGeom prst="rect">
            <a:avLst/>
          </a:prstGeom>
        </p:spPr>
        <p:txBody>
          <a:bodyPr/>
          <a:lstStyle>
            <a:lvl1pPr>
              <a:defRPr b="1">
                <a:solidFill>
                  <a:schemeClr val="tx1"/>
                </a:solidFill>
                <a:latin typeface="Ubuntu" panose="020B0504030602030204" pitchFamily="34" charset="0"/>
              </a:defRPr>
            </a:lvl1pPr>
          </a:lstStyle>
          <a:p>
            <a:r>
              <a:rPr lang="en-US"/>
              <a:t>MASTER TITLE</a:t>
            </a:r>
          </a:p>
        </p:txBody>
      </p:sp>
      <p:sp>
        <p:nvSpPr>
          <p:cNvPr id="3" name="Content Placeholder 2">
            <a:extLst>
              <a:ext uri="{FF2B5EF4-FFF2-40B4-BE49-F238E27FC236}">
                <a16:creationId xmlns:a16="http://schemas.microsoft.com/office/drawing/2014/main" id="{3A94CD7B-7750-7456-5573-C4222968A65A}"/>
              </a:ext>
            </a:extLst>
          </p:cNvPr>
          <p:cNvSpPr>
            <a:spLocks noGrp="1"/>
          </p:cNvSpPr>
          <p:nvPr>
            <p:ph idx="1"/>
          </p:nvPr>
        </p:nvSpPr>
        <p:spPr>
          <a:xfrm>
            <a:off x="838200" y="1825625"/>
            <a:ext cx="8674100" cy="4351338"/>
          </a:xfrm>
          <a:prstGeom prst="rect">
            <a:avLst/>
          </a:prstGeom>
        </p:spPr>
        <p:txBody>
          <a:bodyPr/>
          <a:lstStyle>
            <a:lvl1pPr>
              <a:defRPr>
                <a:latin typeface="Ubuntu" panose="020B0504030602030204" pitchFamily="34" charset="0"/>
              </a:defRPr>
            </a:lvl1pPr>
            <a:lvl2pPr>
              <a:defRPr>
                <a:latin typeface="Ubuntu" panose="020B0504030602030204" pitchFamily="34" charset="0"/>
              </a:defRPr>
            </a:lvl2pPr>
            <a:lvl3pPr>
              <a:defRPr>
                <a:latin typeface="Ubuntu" panose="020B0504030602030204" pitchFamily="34" charset="0"/>
              </a:defRPr>
            </a:lvl3pPr>
            <a:lvl4pPr>
              <a:defRPr>
                <a:latin typeface="Ubuntu" panose="020B0504030602030204" pitchFamily="34" charset="0"/>
              </a:defRPr>
            </a:lvl4pPr>
            <a:lvl5pPr>
              <a:defRPr>
                <a:latin typeface="Ubuntu" panose="020B05040306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06B3F-4D6F-3263-7534-7833959B7B63}"/>
              </a:ext>
            </a:extLst>
          </p:cNvPr>
          <p:cNvSpPr>
            <a:spLocks noGrp="1"/>
          </p:cNvSpPr>
          <p:nvPr>
            <p:ph type="dt" sz="half" idx="10"/>
          </p:nvPr>
        </p:nvSpPr>
        <p:spPr/>
        <p:txBody>
          <a:bodyPr/>
          <a:lstStyle/>
          <a:p>
            <a:fld id="{69EA062F-0144-A941-9AA4-68E40D7AE6B1}" type="datetimeFigureOut">
              <a:rPr lang="en-US" smtClean="0"/>
              <a:t>10/9/2025</a:t>
            </a:fld>
            <a:endParaRPr lang="en-US"/>
          </a:p>
        </p:txBody>
      </p:sp>
      <p:sp>
        <p:nvSpPr>
          <p:cNvPr id="5" name="Footer Placeholder 4">
            <a:extLst>
              <a:ext uri="{FF2B5EF4-FFF2-40B4-BE49-F238E27FC236}">
                <a16:creationId xmlns:a16="http://schemas.microsoft.com/office/drawing/2014/main" id="{C8665CB9-33D2-1D9A-541A-A4309AD0DF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7C866F-B386-D2BC-A8E2-A39B203199A7}"/>
              </a:ext>
            </a:extLst>
          </p:cNvPr>
          <p:cNvSpPr>
            <a:spLocks noGrp="1"/>
          </p:cNvSpPr>
          <p:nvPr>
            <p:ph type="sldNum" sz="quarter" idx="12"/>
          </p:nvPr>
        </p:nvSpPr>
        <p:spPr/>
        <p:txBody>
          <a:bodyPr/>
          <a:lstStyle/>
          <a:p>
            <a:fld id="{6C5ED23F-92A9-BA41-B604-B4CA77A3BD89}" type="slidenum">
              <a:rPr lang="en-US" smtClean="0"/>
              <a:t>‹#›</a:t>
            </a:fld>
            <a:endParaRPr lang="en-US"/>
          </a:p>
        </p:txBody>
      </p:sp>
    </p:spTree>
    <p:extLst>
      <p:ext uri="{BB962C8B-B14F-4D97-AF65-F5344CB8AC3E}">
        <p14:creationId xmlns:p14="http://schemas.microsoft.com/office/powerpoint/2010/main" val="760302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BE58F-8F4F-AFC5-ED49-5F72CAE6B941}"/>
              </a:ext>
            </a:extLst>
          </p:cNvPr>
          <p:cNvSpPr>
            <a:spLocks noGrp="1"/>
          </p:cNvSpPr>
          <p:nvPr>
            <p:ph type="title"/>
          </p:nvPr>
        </p:nvSpPr>
        <p:spPr>
          <a:xfrm>
            <a:off x="831849" y="439739"/>
            <a:ext cx="9875907" cy="728661"/>
          </a:xfrm>
          <a:prstGeom prst="rect">
            <a:avLst/>
          </a:prstGeom>
        </p:spPr>
        <p:txBody>
          <a:bodyPr anchor="b">
            <a:noAutofit/>
          </a:bodyPr>
          <a:lstStyle>
            <a:lvl1pPr>
              <a:defRPr sz="4000" b="1">
                <a:latin typeface="Ubuntu" panose="020B050403060203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5CF33EF4-587A-2754-AA2F-F2BC953B0D40}"/>
              </a:ext>
            </a:extLst>
          </p:cNvPr>
          <p:cNvSpPr>
            <a:spLocks noGrp="1"/>
          </p:cNvSpPr>
          <p:nvPr>
            <p:ph type="body" idx="1"/>
          </p:nvPr>
        </p:nvSpPr>
        <p:spPr>
          <a:xfrm>
            <a:off x="831849" y="1371600"/>
            <a:ext cx="9756637" cy="4718051"/>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D463B3-3015-6C44-7E09-81204F383394}"/>
              </a:ext>
            </a:extLst>
          </p:cNvPr>
          <p:cNvSpPr>
            <a:spLocks noGrp="1"/>
          </p:cNvSpPr>
          <p:nvPr>
            <p:ph type="dt" sz="half" idx="10"/>
          </p:nvPr>
        </p:nvSpPr>
        <p:spPr/>
        <p:txBody>
          <a:bodyPr/>
          <a:lstStyle/>
          <a:p>
            <a:fld id="{69EA062F-0144-A941-9AA4-68E40D7AE6B1}" type="datetimeFigureOut">
              <a:rPr lang="en-US" smtClean="0"/>
              <a:t>10/9/2025</a:t>
            </a:fld>
            <a:endParaRPr lang="en-US"/>
          </a:p>
        </p:txBody>
      </p:sp>
      <p:sp>
        <p:nvSpPr>
          <p:cNvPr id="5" name="Footer Placeholder 4">
            <a:extLst>
              <a:ext uri="{FF2B5EF4-FFF2-40B4-BE49-F238E27FC236}">
                <a16:creationId xmlns:a16="http://schemas.microsoft.com/office/drawing/2014/main" id="{0F53479E-0E8A-23B9-D9EE-B793C74F3D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4B4FA-BE58-8790-CA9B-5E2C3B48E3FA}"/>
              </a:ext>
            </a:extLst>
          </p:cNvPr>
          <p:cNvSpPr>
            <a:spLocks noGrp="1"/>
          </p:cNvSpPr>
          <p:nvPr>
            <p:ph type="sldNum" sz="quarter" idx="12"/>
          </p:nvPr>
        </p:nvSpPr>
        <p:spPr/>
        <p:txBody>
          <a:bodyPr/>
          <a:lstStyle/>
          <a:p>
            <a:fld id="{6C5ED23F-92A9-BA41-B604-B4CA77A3BD89}" type="slidenum">
              <a:rPr lang="en-US" smtClean="0"/>
              <a:t>‹#›</a:t>
            </a:fld>
            <a:endParaRPr lang="en-US"/>
          </a:p>
        </p:txBody>
      </p:sp>
    </p:spTree>
    <p:extLst>
      <p:ext uri="{BB962C8B-B14F-4D97-AF65-F5344CB8AC3E}">
        <p14:creationId xmlns:p14="http://schemas.microsoft.com/office/powerpoint/2010/main" val="755124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3C950-4B99-E004-293F-2DD73240A901}"/>
              </a:ext>
            </a:extLst>
          </p:cNvPr>
          <p:cNvSpPr>
            <a:spLocks noGrp="1"/>
          </p:cNvSpPr>
          <p:nvPr>
            <p:ph type="title"/>
          </p:nvPr>
        </p:nvSpPr>
        <p:spPr>
          <a:xfrm>
            <a:off x="838200" y="320675"/>
            <a:ext cx="10515600" cy="1325563"/>
          </a:xfrm>
          <a:prstGeom prst="rect">
            <a:avLst/>
          </a:prstGeom>
        </p:spPr>
        <p:txBody>
          <a:bodyPr>
            <a:normAutofit/>
          </a:bodyPr>
          <a:lstStyle>
            <a:lvl1pPr>
              <a:defRPr sz="4000" b="1">
                <a:latin typeface="Ubuntu" panose="020B0504030602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101A829-E859-B904-0B90-C0EB3EC23039}"/>
              </a:ext>
            </a:extLst>
          </p:cNvPr>
          <p:cNvSpPr>
            <a:spLocks noGrp="1"/>
          </p:cNvSpPr>
          <p:nvPr>
            <p:ph sz="half" idx="1"/>
          </p:nvPr>
        </p:nvSpPr>
        <p:spPr>
          <a:xfrm>
            <a:off x="838200" y="1825625"/>
            <a:ext cx="5181600" cy="4351338"/>
          </a:xfrm>
          <a:prstGeom prst="rect">
            <a:avLst/>
          </a:prstGeom>
        </p:spPr>
        <p:txBody>
          <a:bodyPr/>
          <a:lstStyle>
            <a:lvl1pPr>
              <a:defRPr>
                <a:latin typeface="Ubuntu" panose="020B0504030602030204" pitchFamily="34" charset="0"/>
              </a:defRPr>
            </a:lvl1pPr>
            <a:lvl2pPr>
              <a:defRPr>
                <a:latin typeface="Ubuntu" panose="020B0504030602030204" pitchFamily="34" charset="0"/>
              </a:defRPr>
            </a:lvl2pPr>
            <a:lvl3pPr>
              <a:defRPr>
                <a:latin typeface="Ubuntu" panose="020B0504030602030204" pitchFamily="34" charset="0"/>
              </a:defRPr>
            </a:lvl3pPr>
            <a:lvl4pPr>
              <a:defRPr>
                <a:latin typeface="Ubuntu" panose="020B0504030602030204" pitchFamily="34" charset="0"/>
              </a:defRPr>
            </a:lvl4pPr>
            <a:lvl5pPr>
              <a:defRPr>
                <a:latin typeface="Ubuntu" panose="020B05040306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6F4AD7-E694-FC97-FAFB-68D07F3A0B8B}"/>
              </a:ext>
            </a:extLst>
          </p:cNvPr>
          <p:cNvSpPr>
            <a:spLocks noGrp="1"/>
          </p:cNvSpPr>
          <p:nvPr>
            <p:ph sz="half" idx="2"/>
          </p:nvPr>
        </p:nvSpPr>
        <p:spPr>
          <a:xfrm>
            <a:off x="6172200" y="1825625"/>
            <a:ext cx="5181600" cy="4351338"/>
          </a:xfrm>
          <a:prstGeom prst="rect">
            <a:avLst/>
          </a:prstGeom>
        </p:spPr>
        <p:txBody>
          <a:bodyPr/>
          <a:lstStyle>
            <a:lvl1pPr>
              <a:defRPr>
                <a:latin typeface="Ubuntu" panose="020B0504030602030204" pitchFamily="34" charset="0"/>
              </a:defRPr>
            </a:lvl1pPr>
            <a:lvl2pPr>
              <a:defRPr>
                <a:latin typeface="Ubuntu" panose="020B0504030602030204" pitchFamily="34" charset="0"/>
              </a:defRPr>
            </a:lvl2pPr>
            <a:lvl3pPr>
              <a:defRPr>
                <a:latin typeface="Ubuntu" panose="020B0504030602030204" pitchFamily="34" charset="0"/>
              </a:defRPr>
            </a:lvl3pPr>
            <a:lvl4pPr>
              <a:defRPr>
                <a:latin typeface="Ubuntu" panose="020B0504030602030204" pitchFamily="34" charset="0"/>
              </a:defRPr>
            </a:lvl4pPr>
            <a:lvl5pPr>
              <a:defRPr>
                <a:latin typeface="Ubuntu" panose="020B05040306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1D445C-B081-922C-4F6A-E9287B1ED77B}"/>
              </a:ext>
            </a:extLst>
          </p:cNvPr>
          <p:cNvSpPr>
            <a:spLocks noGrp="1"/>
          </p:cNvSpPr>
          <p:nvPr>
            <p:ph type="dt" sz="half" idx="10"/>
          </p:nvPr>
        </p:nvSpPr>
        <p:spPr/>
        <p:txBody>
          <a:bodyPr/>
          <a:lstStyle/>
          <a:p>
            <a:fld id="{69EA062F-0144-A941-9AA4-68E40D7AE6B1}" type="datetimeFigureOut">
              <a:rPr lang="en-US" smtClean="0"/>
              <a:t>10/9/2025</a:t>
            </a:fld>
            <a:endParaRPr lang="en-US"/>
          </a:p>
        </p:txBody>
      </p:sp>
      <p:sp>
        <p:nvSpPr>
          <p:cNvPr id="6" name="Footer Placeholder 5">
            <a:extLst>
              <a:ext uri="{FF2B5EF4-FFF2-40B4-BE49-F238E27FC236}">
                <a16:creationId xmlns:a16="http://schemas.microsoft.com/office/drawing/2014/main" id="{2FE7C4AA-EE4E-F809-6C02-47251C9F89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D0C9BA-1BC3-FA64-5622-E6F6ACAAA659}"/>
              </a:ext>
            </a:extLst>
          </p:cNvPr>
          <p:cNvSpPr>
            <a:spLocks noGrp="1"/>
          </p:cNvSpPr>
          <p:nvPr>
            <p:ph type="sldNum" sz="quarter" idx="12"/>
          </p:nvPr>
        </p:nvSpPr>
        <p:spPr/>
        <p:txBody>
          <a:bodyPr/>
          <a:lstStyle/>
          <a:p>
            <a:fld id="{6C5ED23F-92A9-BA41-B604-B4CA77A3BD89}" type="slidenum">
              <a:rPr lang="en-US" smtClean="0"/>
              <a:t>‹#›</a:t>
            </a:fld>
            <a:endParaRPr lang="en-US"/>
          </a:p>
        </p:txBody>
      </p:sp>
    </p:spTree>
    <p:extLst>
      <p:ext uri="{BB962C8B-B14F-4D97-AF65-F5344CB8AC3E}">
        <p14:creationId xmlns:p14="http://schemas.microsoft.com/office/powerpoint/2010/main" val="4278643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D01C-B9BF-8CC9-BD22-16913C50C9FF}"/>
              </a:ext>
            </a:extLst>
          </p:cNvPr>
          <p:cNvSpPr>
            <a:spLocks noGrp="1"/>
          </p:cNvSpPr>
          <p:nvPr>
            <p:ph type="title"/>
          </p:nvPr>
        </p:nvSpPr>
        <p:spPr>
          <a:xfrm>
            <a:off x="745434" y="365125"/>
            <a:ext cx="6516757"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D77268-22A6-36C6-E842-E45165A512EA}"/>
              </a:ext>
            </a:extLst>
          </p:cNvPr>
          <p:cNvSpPr>
            <a:spLocks noGrp="1"/>
          </p:cNvSpPr>
          <p:nvPr>
            <p:ph type="dt" sz="half" idx="10"/>
          </p:nvPr>
        </p:nvSpPr>
        <p:spPr/>
        <p:txBody>
          <a:bodyPr/>
          <a:lstStyle/>
          <a:p>
            <a:fld id="{69EA062F-0144-A941-9AA4-68E40D7AE6B1}" type="datetimeFigureOut">
              <a:rPr lang="en-US" smtClean="0"/>
              <a:t>10/9/2025</a:t>
            </a:fld>
            <a:endParaRPr lang="en-US"/>
          </a:p>
        </p:txBody>
      </p:sp>
      <p:sp>
        <p:nvSpPr>
          <p:cNvPr id="4" name="Footer Placeholder 3">
            <a:extLst>
              <a:ext uri="{FF2B5EF4-FFF2-40B4-BE49-F238E27FC236}">
                <a16:creationId xmlns:a16="http://schemas.microsoft.com/office/drawing/2014/main" id="{AA636226-1CD0-DE82-809B-3EBE78DA3D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2DA79-42A7-3EAE-CD76-DBF800D6A8E0}"/>
              </a:ext>
            </a:extLst>
          </p:cNvPr>
          <p:cNvSpPr>
            <a:spLocks noGrp="1"/>
          </p:cNvSpPr>
          <p:nvPr>
            <p:ph type="sldNum" sz="quarter" idx="12"/>
          </p:nvPr>
        </p:nvSpPr>
        <p:spPr/>
        <p:txBody>
          <a:bodyPr/>
          <a:lstStyle/>
          <a:p>
            <a:fld id="{6C5ED23F-92A9-BA41-B604-B4CA77A3BD89}" type="slidenum">
              <a:rPr lang="en-US" smtClean="0"/>
              <a:t>‹#›</a:t>
            </a:fld>
            <a:endParaRPr lang="en-US"/>
          </a:p>
        </p:txBody>
      </p:sp>
      <p:sp>
        <p:nvSpPr>
          <p:cNvPr id="6" name="Text Placeholder 2">
            <a:extLst>
              <a:ext uri="{FF2B5EF4-FFF2-40B4-BE49-F238E27FC236}">
                <a16:creationId xmlns:a16="http://schemas.microsoft.com/office/drawing/2014/main" id="{A0E5F563-4051-10F6-0488-607A78219993}"/>
              </a:ext>
            </a:extLst>
          </p:cNvPr>
          <p:cNvSpPr>
            <a:spLocks noGrp="1"/>
          </p:cNvSpPr>
          <p:nvPr>
            <p:ph type="body" idx="1"/>
          </p:nvPr>
        </p:nvSpPr>
        <p:spPr>
          <a:xfrm>
            <a:off x="745434" y="2003425"/>
            <a:ext cx="6967331" cy="422509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93433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7A6FC-545F-32D6-F474-8C8599545A88}"/>
              </a:ext>
            </a:extLst>
          </p:cNvPr>
          <p:cNvSpPr>
            <a:spLocks noGrp="1"/>
          </p:cNvSpPr>
          <p:nvPr>
            <p:ph type="title"/>
          </p:nvPr>
        </p:nvSpPr>
        <p:spPr>
          <a:xfrm>
            <a:off x="448917" y="457890"/>
            <a:ext cx="8606183"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67934C9-1C7A-5E91-1CE3-C07AD556C3B0}"/>
              </a:ext>
            </a:extLst>
          </p:cNvPr>
          <p:cNvSpPr>
            <a:spLocks noGrp="1"/>
          </p:cNvSpPr>
          <p:nvPr>
            <p:ph type="dt" sz="half" idx="10"/>
          </p:nvPr>
        </p:nvSpPr>
        <p:spPr/>
        <p:txBody>
          <a:bodyPr/>
          <a:lstStyle/>
          <a:p>
            <a:fld id="{69EA062F-0144-A941-9AA4-68E40D7AE6B1}" type="datetimeFigureOut">
              <a:rPr lang="en-US" smtClean="0"/>
              <a:t>10/9/2025</a:t>
            </a:fld>
            <a:endParaRPr lang="en-US"/>
          </a:p>
        </p:txBody>
      </p:sp>
      <p:sp>
        <p:nvSpPr>
          <p:cNvPr id="4" name="Footer Placeholder 3">
            <a:extLst>
              <a:ext uri="{FF2B5EF4-FFF2-40B4-BE49-F238E27FC236}">
                <a16:creationId xmlns:a16="http://schemas.microsoft.com/office/drawing/2014/main" id="{343D82DD-D828-3444-155D-8777252BB8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4DD638-FFA8-CE8B-6BDB-F9F5DF747A5A}"/>
              </a:ext>
            </a:extLst>
          </p:cNvPr>
          <p:cNvSpPr>
            <a:spLocks noGrp="1"/>
          </p:cNvSpPr>
          <p:nvPr>
            <p:ph type="sldNum" sz="quarter" idx="12"/>
          </p:nvPr>
        </p:nvSpPr>
        <p:spPr/>
        <p:txBody>
          <a:bodyPr/>
          <a:lstStyle/>
          <a:p>
            <a:fld id="{6C5ED23F-92A9-BA41-B604-B4CA77A3BD89}" type="slidenum">
              <a:rPr lang="en-US" smtClean="0"/>
              <a:t>‹#›</a:t>
            </a:fld>
            <a:endParaRPr lang="en-US"/>
          </a:p>
        </p:txBody>
      </p:sp>
      <p:sp>
        <p:nvSpPr>
          <p:cNvPr id="6" name="Text Placeholder 2">
            <a:extLst>
              <a:ext uri="{FF2B5EF4-FFF2-40B4-BE49-F238E27FC236}">
                <a16:creationId xmlns:a16="http://schemas.microsoft.com/office/drawing/2014/main" id="{F800AF74-5EC0-41AD-EF51-FCD304CDFD26}"/>
              </a:ext>
            </a:extLst>
          </p:cNvPr>
          <p:cNvSpPr>
            <a:spLocks noGrp="1"/>
          </p:cNvSpPr>
          <p:nvPr>
            <p:ph type="body" idx="1"/>
          </p:nvPr>
        </p:nvSpPr>
        <p:spPr>
          <a:xfrm>
            <a:off x="448917" y="2003425"/>
            <a:ext cx="6345583" cy="4105276"/>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9992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70A2-0D5E-6841-34D6-2ECAE3F2FA12}"/>
              </a:ext>
            </a:extLst>
          </p:cNvPr>
          <p:cNvSpPr>
            <a:spLocks noGrp="1"/>
          </p:cNvSpPr>
          <p:nvPr>
            <p:ph type="title"/>
          </p:nvPr>
        </p:nvSpPr>
        <p:spPr>
          <a:xfrm>
            <a:off x="368300" y="352425"/>
            <a:ext cx="87757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268BC36-BC93-B969-BD50-E046855D1C8D}"/>
              </a:ext>
            </a:extLst>
          </p:cNvPr>
          <p:cNvSpPr>
            <a:spLocks noGrp="1"/>
          </p:cNvSpPr>
          <p:nvPr>
            <p:ph type="dt" sz="half" idx="10"/>
          </p:nvPr>
        </p:nvSpPr>
        <p:spPr/>
        <p:txBody>
          <a:bodyPr/>
          <a:lstStyle/>
          <a:p>
            <a:fld id="{69EA062F-0144-A941-9AA4-68E40D7AE6B1}" type="datetimeFigureOut">
              <a:rPr lang="en-US" smtClean="0"/>
              <a:t>10/9/2025</a:t>
            </a:fld>
            <a:endParaRPr lang="en-US"/>
          </a:p>
        </p:txBody>
      </p:sp>
      <p:sp>
        <p:nvSpPr>
          <p:cNvPr id="4" name="Footer Placeholder 3">
            <a:extLst>
              <a:ext uri="{FF2B5EF4-FFF2-40B4-BE49-F238E27FC236}">
                <a16:creationId xmlns:a16="http://schemas.microsoft.com/office/drawing/2014/main" id="{BFB26541-F064-7F32-7D2E-56C290B825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B30149-DFB4-D0D2-F21F-D2D3CF607353}"/>
              </a:ext>
            </a:extLst>
          </p:cNvPr>
          <p:cNvSpPr>
            <a:spLocks noGrp="1"/>
          </p:cNvSpPr>
          <p:nvPr>
            <p:ph type="sldNum" sz="quarter" idx="12"/>
          </p:nvPr>
        </p:nvSpPr>
        <p:spPr/>
        <p:txBody>
          <a:bodyPr/>
          <a:lstStyle/>
          <a:p>
            <a:fld id="{6C5ED23F-92A9-BA41-B604-B4CA77A3BD89}" type="slidenum">
              <a:rPr lang="en-US" smtClean="0"/>
              <a:t>‹#›</a:t>
            </a:fld>
            <a:endParaRPr lang="en-US"/>
          </a:p>
        </p:txBody>
      </p:sp>
      <p:sp>
        <p:nvSpPr>
          <p:cNvPr id="6" name="Text Placeholder 2">
            <a:extLst>
              <a:ext uri="{FF2B5EF4-FFF2-40B4-BE49-F238E27FC236}">
                <a16:creationId xmlns:a16="http://schemas.microsoft.com/office/drawing/2014/main" id="{ED717E91-80B2-D15B-BAE3-41FA982276CD}"/>
              </a:ext>
            </a:extLst>
          </p:cNvPr>
          <p:cNvSpPr>
            <a:spLocks noGrp="1"/>
          </p:cNvSpPr>
          <p:nvPr>
            <p:ph type="body" idx="1"/>
          </p:nvPr>
        </p:nvSpPr>
        <p:spPr>
          <a:xfrm>
            <a:off x="368300" y="1964531"/>
            <a:ext cx="6345583" cy="4105276"/>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2053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38387-047F-86D0-3179-21D93BCAB458}"/>
              </a:ext>
            </a:extLst>
          </p:cNvPr>
          <p:cNvSpPr>
            <a:spLocks noGrp="1"/>
          </p:cNvSpPr>
          <p:nvPr>
            <p:ph type="title"/>
          </p:nvPr>
        </p:nvSpPr>
        <p:spPr>
          <a:xfrm>
            <a:off x="3436178" y="330890"/>
            <a:ext cx="8298622"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F3C2C18-DF23-3842-FF61-2978B22A7633}"/>
              </a:ext>
            </a:extLst>
          </p:cNvPr>
          <p:cNvSpPr>
            <a:spLocks noGrp="1"/>
          </p:cNvSpPr>
          <p:nvPr>
            <p:ph type="dt" sz="half" idx="10"/>
          </p:nvPr>
        </p:nvSpPr>
        <p:spPr/>
        <p:txBody>
          <a:bodyPr/>
          <a:lstStyle/>
          <a:p>
            <a:fld id="{69EA062F-0144-A941-9AA4-68E40D7AE6B1}" type="datetimeFigureOut">
              <a:rPr lang="en-US" smtClean="0"/>
              <a:t>10/9/2025</a:t>
            </a:fld>
            <a:endParaRPr lang="en-US"/>
          </a:p>
        </p:txBody>
      </p:sp>
      <p:sp>
        <p:nvSpPr>
          <p:cNvPr id="4" name="Footer Placeholder 3">
            <a:extLst>
              <a:ext uri="{FF2B5EF4-FFF2-40B4-BE49-F238E27FC236}">
                <a16:creationId xmlns:a16="http://schemas.microsoft.com/office/drawing/2014/main" id="{306AF694-6A03-2A5C-BAD7-208CF0583E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1368D7-9051-C234-ABE1-E29FF12BED6E}"/>
              </a:ext>
            </a:extLst>
          </p:cNvPr>
          <p:cNvSpPr>
            <a:spLocks noGrp="1"/>
          </p:cNvSpPr>
          <p:nvPr>
            <p:ph type="sldNum" sz="quarter" idx="12"/>
          </p:nvPr>
        </p:nvSpPr>
        <p:spPr/>
        <p:txBody>
          <a:bodyPr/>
          <a:lstStyle/>
          <a:p>
            <a:fld id="{6C5ED23F-92A9-BA41-B604-B4CA77A3BD89}" type="slidenum">
              <a:rPr lang="en-US" smtClean="0"/>
              <a:t>‹#›</a:t>
            </a:fld>
            <a:endParaRPr lang="en-US"/>
          </a:p>
        </p:txBody>
      </p:sp>
      <p:sp>
        <p:nvSpPr>
          <p:cNvPr id="6" name="Text Placeholder 2">
            <a:extLst>
              <a:ext uri="{FF2B5EF4-FFF2-40B4-BE49-F238E27FC236}">
                <a16:creationId xmlns:a16="http://schemas.microsoft.com/office/drawing/2014/main" id="{520CFF5F-F260-3FE8-08D4-84E14D182A93}"/>
              </a:ext>
            </a:extLst>
          </p:cNvPr>
          <p:cNvSpPr>
            <a:spLocks noGrp="1"/>
          </p:cNvSpPr>
          <p:nvPr>
            <p:ph type="body" idx="1"/>
          </p:nvPr>
        </p:nvSpPr>
        <p:spPr>
          <a:xfrm>
            <a:off x="6426200" y="1953763"/>
            <a:ext cx="5308600" cy="4105276"/>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38525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9533F-2198-E946-08A7-A50F0616D01A}"/>
              </a:ext>
            </a:extLst>
          </p:cNvPr>
          <p:cNvSpPr>
            <a:spLocks noGrp="1"/>
          </p:cNvSpPr>
          <p:nvPr>
            <p:ph type="title"/>
          </p:nvPr>
        </p:nvSpPr>
        <p:spPr>
          <a:xfrm>
            <a:off x="448917" y="432490"/>
            <a:ext cx="8555383"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6AAEC3-B3A0-7523-21F7-CAAC50140CB8}"/>
              </a:ext>
            </a:extLst>
          </p:cNvPr>
          <p:cNvSpPr>
            <a:spLocks noGrp="1"/>
          </p:cNvSpPr>
          <p:nvPr>
            <p:ph type="dt" sz="half" idx="10"/>
          </p:nvPr>
        </p:nvSpPr>
        <p:spPr/>
        <p:txBody>
          <a:bodyPr/>
          <a:lstStyle/>
          <a:p>
            <a:fld id="{69EA062F-0144-A941-9AA4-68E40D7AE6B1}" type="datetimeFigureOut">
              <a:rPr lang="en-US" smtClean="0"/>
              <a:t>10/9/2025</a:t>
            </a:fld>
            <a:endParaRPr lang="en-US"/>
          </a:p>
        </p:txBody>
      </p:sp>
      <p:sp>
        <p:nvSpPr>
          <p:cNvPr id="4" name="Footer Placeholder 3">
            <a:extLst>
              <a:ext uri="{FF2B5EF4-FFF2-40B4-BE49-F238E27FC236}">
                <a16:creationId xmlns:a16="http://schemas.microsoft.com/office/drawing/2014/main" id="{782885E0-50DC-8FB4-02BE-66D2AB8105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A055FE-CFBF-A7B7-CB36-158E3E5AE004}"/>
              </a:ext>
            </a:extLst>
          </p:cNvPr>
          <p:cNvSpPr>
            <a:spLocks noGrp="1"/>
          </p:cNvSpPr>
          <p:nvPr>
            <p:ph type="sldNum" sz="quarter" idx="12"/>
          </p:nvPr>
        </p:nvSpPr>
        <p:spPr/>
        <p:txBody>
          <a:bodyPr/>
          <a:lstStyle/>
          <a:p>
            <a:fld id="{6C5ED23F-92A9-BA41-B604-B4CA77A3BD89}" type="slidenum">
              <a:rPr lang="en-US" smtClean="0"/>
              <a:t>‹#›</a:t>
            </a:fld>
            <a:endParaRPr lang="en-US"/>
          </a:p>
        </p:txBody>
      </p:sp>
      <p:sp>
        <p:nvSpPr>
          <p:cNvPr id="6" name="Text Placeholder 2">
            <a:extLst>
              <a:ext uri="{FF2B5EF4-FFF2-40B4-BE49-F238E27FC236}">
                <a16:creationId xmlns:a16="http://schemas.microsoft.com/office/drawing/2014/main" id="{329A7D24-698F-DFDB-C09F-ECCFB18AC79D}"/>
              </a:ext>
            </a:extLst>
          </p:cNvPr>
          <p:cNvSpPr>
            <a:spLocks noGrp="1"/>
          </p:cNvSpPr>
          <p:nvPr>
            <p:ph type="body" idx="1"/>
          </p:nvPr>
        </p:nvSpPr>
        <p:spPr>
          <a:xfrm>
            <a:off x="448917" y="2003425"/>
            <a:ext cx="6345583" cy="4105276"/>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7485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262C0D-52BB-19C3-C017-ADC74E543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EA062F-0144-A941-9AA4-68E40D7AE6B1}" type="datetimeFigureOut">
              <a:rPr lang="en-US" smtClean="0"/>
              <a:t>10/9/2025</a:t>
            </a:fld>
            <a:endParaRPr lang="en-US"/>
          </a:p>
        </p:txBody>
      </p:sp>
      <p:sp>
        <p:nvSpPr>
          <p:cNvPr id="5" name="Footer Placeholder 4">
            <a:extLst>
              <a:ext uri="{FF2B5EF4-FFF2-40B4-BE49-F238E27FC236}">
                <a16:creationId xmlns:a16="http://schemas.microsoft.com/office/drawing/2014/main" id="{09545D65-8241-6E9C-AEEB-63320C6EF1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890358-B510-AF36-9F16-FEACFF1C85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5ED23F-92A9-BA41-B604-B4CA77A3BD89}" type="slidenum">
              <a:rPr lang="en-US" smtClean="0"/>
              <a:t>‹#›</a:t>
            </a:fld>
            <a:endParaRPr lang="en-US"/>
          </a:p>
        </p:txBody>
      </p:sp>
    </p:spTree>
    <p:extLst>
      <p:ext uri="{BB962C8B-B14F-4D97-AF65-F5344CB8AC3E}">
        <p14:creationId xmlns:p14="http://schemas.microsoft.com/office/powerpoint/2010/main" val="3978309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6" r:id="rId6"/>
    <p:sldLayoutId id="2147483658" r:id="rId7"/>
    <p:sldLayoutId id="2147483660" r:id="rId8"/>
    <p:sldLayoutId id="2147483659" r:id="rId9"/>
    <p:sldLayoutId id="2147483653" r:id="rId10"/>
    <p:sldLayoutId id="2147483662" r:id="rId11"/>
    <p:sldLayoutId id="2147483657" r:id="rId12"/>
    <p:sldLayoutId id="2147483664" r:id="rId13"/>
    <p:sldLayoutId id="2147483665" r:id="rId14"/>
    <p:sldLayoutId id="2147483661" r:id="rId15"/>
    <p:sldLayoutId id="2147483654" r:id="rId16"/>
    <p:sldLayoutId id="2147483666" r:id="rId17"/>
    <p:sldLayoutId id="2147483663" r:id="rId18"/>
    <p:sldLayoutId id="2147483667" r:id="rId19"/>
  </p:sldLayoutIdLst>
  <p:txStyles>
    <p:titleStyle>
      <a:lvl1pPr algn="l" defTabSz="914400" rtl="0" eaLnBrk="1" latinLnBrk="0" hangingPunct="1">
        <a:lnSpc>
          <a:spcPct val="90000"/>
        </a:lnSpc>
        <a:spcBef>
          <a:spcPct val="0"/>
        </a:spcBef>
        <a:buNone/>
        <a:defRPr sz="4400" b="1" kern="1200">
          <a:solidFill>
            <a:schemeClr val="tx1"/>
          </a:solidFill>
          <a:latin typeface="Ubuntu" panose="020B05040306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1.specialolympicsontario.com/schools/wp-content/uploads/sites/11/2024/09/Unified-Champion-School-Model.pdf"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4314-ADA6-C2D2-CEA7-0CDC7124A40D}"/>
              </a:ext>
            </a:extLst>
          </p:cNvPr>
          <p:cNvSpPr>
            <a:spLocks noGrp="1"/>
          </p:cNvSpPr>
          <p:nvPr>
            <p:ph type="title"/>
          </p:nvPr>
        </p:nvSpPr>
        <p:spPr>
          <a:xfrm>
            <a:off x="351862" y="2772291"/>
            <a:ext cx="5744138" cy="809109"/>
          </a:xfrm>
        </p:spPr>
        <p:txBody>
          <a:bodyPr/>
          <a:lstStyle/>
          <a:p>
            <a:r>
              <a:rPr lang="en-US" sz="3600" spc="300" dirty="0"/>
              <a:t>How Special Olympics supports creating and fulfilling IEP goals</a:t>
            </a:r>
          </a:p>
        </p:txBody>
      </p:sp>
      <p:pic>
        <p:nvPicPr>
          <p:cNvPr id="5" name="Content Placeholder 4">
            <a:extLst>
              <a:ext uri="{FF2B5EF4-FFF2-40B4-BE49-F238E27FC236}">
                <a16:creationId xmlns:a16="http://schemas.microsoft.com/office/drawing/2014/main" id="{6A14B42B-8FA0-AB16-30FC-E33D33C50349}"/>
              </a:ext>
            </a:extLst>
          </p:cNvPr>
          <p:cNvPicPr>
            <a:picLocks noGrp="1" noChangeAspect="1"/>
          </p:cNvPicPr>
          <p:nvPr>
            <p:ph idx="1"/>
          </p:nvPr>
        </p:nvPicPr>
        <p:blipFill>
          <a:blip r:embed="rId3"/>
          <a:srcRect t="4775" b="4775"/>
          <a:stretch/>
        </p:blipFill>
        <p:spPr>
          <a:xfrm>
            <a:off x="351862" y="799312"/>
            <a:ext cx="5615189" cy="1221524"/>
          </a:xfrm>
        </p:spPr>
      </p:pic>
    </p:spTree>
    <p:extLst>
      <p:ext uri="{BB962C8B-B14F-4D97-AF65-F5344CB8AC3E}">
        <p14:creationId xmlns:p14="http://schemas.microsoft.com/office/powerpoint/2010/main" val="2766218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119AC-4A50-E211-9C4D-AEE5F7387FEF}"/>
              </a:ext>
            </a:extLst>
          </p:cNvPr>
          <p:cNvSpPr>
            <a:spLocks noGrp="1"/>
          </p:cNvSpPr>
          <p:nvPr>
            <p:ph type="title"/>
          </p:nvPr>
        </p:nvSpPr>
        <p:spPr>
          <a:xfrm>
            <a:off x="3164379" y="231801"/>
            <a:ext cx="8894686" cy="1325563"/>
          </a:xfrm>
        </p:spPr>
        <p:txBody>
          <a:bodyPr/>
          <a:lstStyle/>
          <a:p>
            <a:pPr algn="ctr"/>
            <a:r>
              <a:rPr lang="en-US" dirty="0"/>
              <a:t>6. Mental Health and Wellbeing Goals</a:t>
            </a:r>
          </a:p>
        </p:txBody>
      </p:sp>
      <p:sp>
        <p:nvSpPr>
          <p:cNvPr id="3" name="Text Placeholder 2">
            <a:extLst>
              <a:ext uri="{FF2B5EF4-FFF2-40B4-BE49-F238E27FC236}">
                <a16:creationId xmlns:a16="http://schemas.microsoft.com/office/drawing/2014/main" id="{CD7F27CF-DDB1-4F03-87DC-7F816C758572}"/>
              </a:ext>
            </a:extLst>
          </p:cNvPr>
          <p:cNvSpPr>
            <a:spLocks noGrp="1"/>
          </p:cNvSpPr>
          <p:nvPr>
            <p:ph type="body" idx="1"/>
          </p:nvPr>
        </p:nvSpPr>
        <p:spPr>
          <a:xfrm>
            <a:off x="6619383" y="1812095"/>
            <a:ext cx="5308600" cy="4105276"/>
          </a:xfrm>
        </p:spPr>
        <p:txBody>
          <a:bodyPr/>
          <a:lstStyle/>
          <a:p>
            <a:pPr marL="285750" indent="-285750">
              <a:buFont typeface="Arial" panose="020B0604020202020204" pitchFamily="34" charset="0"/>
              <a:buChar char="•"/>
            </a:pPr>
            <a:endParaRPr lang="en-US" sz="1800">
              <a:solidFill>
                <a:schemeClr val="tx1"/>
              </a:solidFill>
            </a:endParaRPr>
          </a:p>
          <a:p>
            <a:pPr marL="285750" indent="-285750">
              <a:buFont typeface="Arial" panose="020B0604020202020204" pitchFamily="34" charset="0"/>
              <a:buChar char="•"/>
            </a:pPr>
            <a:endParaRPr lang="en-US" sz="1800">
              <a:solidFill>
                <a:schemeClr val="tx1"/>
              </a:solidFill>
            </a:endParaRPr>
          </a:p>
        </p:txBody>
      </p:sp>
      <p:sp>
        <p:nvSpPr>
          <p:cNvPr id="4" name="TextBox 3">
            <a:extLst>
              <a:ext uri="{FF2B5EF4-FFF2-40B4-BE49-F238E27FC236}">
                <a16:creationId xmlns:a16="http://schemas.microsoft.com/office/drawing/2014/main" id="{A079381B-4FE8-0A4E-CE25-8D71280206D0}"/>
              </a:ext>
            </a:extLst>
          </p:cNvPr>
          <p:cNvSpPr txBox="1"/>
          <p:nvPr/>
        </p:nvSpPr>
        <p:spPr>
          <a:xfrm>
            <a:off x="6428509" y="1439392"/>
            <a:ext cx="5253177"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IEPs may also include goals for:</a:t>
            </a:r>
          </a:p>
          <a:p>
            <a:pPr marL="342900" indent="-342900">
              <a:buFont typeface="Arial" panose="020B0604020202020204" pitchFamily="34" charset="0"/>
              <a:buChar char="•"/>
            </a:pPr>
            <a:r>
              <a:rPr lang="en-US" sz="2800" dirty="0">
                <a:cs typeface="Calibri"/>
              </a:rPr>
              <a:t>Reducing anxiety</a:t>
            </a:r>
          </a:p>
          <a:p>
            <a:pPr marL="342900" indent="-342900">
              <a:buFont typeface="Arial" panose="020B0604020202020204" pitchFamily="34" charset="0"/>
              <a:buChar char="•"/>
            </a:pPr>
            <a:r>
              <a:rPr lang="en-US" sz="2800" dirty="0">
                <a:cs typeface="Calibri"/>
              </a:rPr>
              <a:t>Building resilience</a:t>
            </a:r>
          </a:p>
          <a:p>
            <a:pPr marL="342900" indent="-342900">
              <a:buFont typeface="Arial" panose="020B0604020202020204" pitchFamily="34" charset="0"/>
              <a:buChar char="•"/>
            </a:pPr>
            <a:r>
              <a:rPr lang="en-US" sz="2800" dirty="0">
                <a:cs typeface="Calibri"/>
              </a:rPr>
              <a:t>Encouraging positive self-image</a:t>
            </a:r>
          </a:p>
          <a:p>
            <a:endParaRPr lang="en-US" sz="2800" dirty="0">
              <a:cs typeface="Calibri"/>
            </a:endParaRPr>
          </a:p>
          <a:p>
            <a:r>
              <a:rPr lang="en-US" sz="2800" dirty="0">
                <a:cs typeface="Calibri"/>
              </a:rPr>
              <a:t>Participation in Special Olympics can help students:</a:t>
            </a:r>
          </a:p>
          <a:p>
            <a:pPr marL="342900" indent="-342900">
              <a:buFont typeface="Wingdings" panose="05000000000000000000" pitchFamily="2" charset="2"/>
              <a:buChar char="ü"/>
            </a:pPr>
            <a:r>
              <a:rPr lang="en-US" sz="2800" dirty="0">
                <a:cs typeface="Calibri"/>
              </a:rPr>
              <a:t>Feel a sense of accomplishment</a:t>
            </a:r>
          </a:p>
          <a:p>
            <a:pPr marL="342900" indent="-342900">
              <a:buFont typeface="Wingdings" panose="05000000000000000000" pitchFamily="2" charset="2"/>
              <a:buChar char="ü"/>
            </a:pPr>
            <a:r>
              <a:rPr lang="en-US" sz="2800" dirty="0">
                <a:cs typeface="Calibri"/>
              </a:rPr>
              <a:t>Reduce isolation</a:t>
            </a:r>
          </a:p>
          <a:p>
            <a:pPr marL="342900" indent="-342900">
              <a:buFont typeface="Wingdings" panose="05000000000000000000" pitchFamily="2" charset="2"/>
              <a:buChar char="ü"/>
            </a:pPr>
            <a:r>
              <a:rPr lang="en-US" sz="2800" dirty="0">
                <a:cs typeface="Calibri"/>
              </a:rPr>
              <a:t>Build resilience through structured, supportive challenge.</a:t>
            </a:r>
            <a:endParaRPr lang="en-US" sz="2000" dirty="0">
              <a:cs typeface="Calibri"/>
            </a:endParaRPr>
          </a:p>
        </p:txBody>
      </p:sp>
    </p:spTree>
    <p:extLst>
      <p:ext uri="{BB962C8B-B14F-4D97-AF65-F5344CB8AC3E}">
        <p14:creationId xmlns:p14="http://schemas.microsoft.com/office/powerpoint/2010/main" val="3141313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8D883-F60E-D277-DAF4-F3C30A96E5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83F201-A5D1-04C2-CE11-BFDCD1FA118B}"/>
              </a:ext>
            </a:extLst>
          </p:cNvPr>
          <p:cNvSpPr>
            <a:spLocks noGrp="1"/>
          </p:cNvSpPr>
          <p:nvPr>
            <p:ph type="title"/>
          </p:nvPr>
        </p:nvSpPr>
        <p:spPr/>
        <p:txBody>
          <a:bodyPr/>
          <a:lstStyle/>
          <a:p>
            <a:r>
              <a:rPr lang="en-CA" dirty="0"/>
              <a:t>Example - Jordan</a:t>
            </a:r>
          </a:p>
        </p:txBody>
      </p:sp>
      <p:sp>
        <p:nvSpPr>
          <p:cNvPr id="3" name="Content Placeholder 2">
            <a:extLst>
              <a:ext uri="{FF2B5EF4-FFF2-40B4-BE49-F238E27FC236}">
                <a16:creationId xmlns:a16="http://schemas.microsoft.com/office/drawing/2014/main" id="{A2045959-9E39-6CD7-A76A-3870F3FF716F}"/>
              </a:ext>
            </a:extLst>
          </p:cNvPr>
          <p:cNvSpPr>
            <a:spLocks noGrp="1"/>
          </p:cNvSpPr>
          <p:nvPr>
            <p:ph sz="half" idx="1"/>
          </p:nvPr>
        </p:nvSpPr>
        <p:spPr>
          <a:xfrm>
            <a:off x="838200" y="944475"/>
            <a:ext cx="10256520" cy="5334405"/>
          </a:xfrm>
        </p:spPr>
        <p:txBody>
          <a:bodyPr/>
          <a:lstStyle/>
          <a:p>
            <a:pPr marL="0" indent="0">
              <a:buNone/>
            </a:pPr>
            <a:r>
              <a:rPr lang="en-US" sz="1800" b="1" dirty="0"/>
              <a:t>🧑‍🎓 Student Profile: Jordan    Grade:</a:t>
            </a:r>
            <a:r>
              <a:rPr lang="en-US" sz="1800" dirty="0"/>
              <a:t> 7     </a:t>
            </a:r>
            <a:r>
              <a:rPr lang="en-US" sz="1800" b="1" dirty="0"/>
              <a:t>Exceptionality:</a:t>
            </a:r>
            <a:r>
              <a:rPr lang="en-US" sz="1800" dirty="0"/>
              <a:t> Intellectual Disability</a:t>
            </a:r>
          </a:p>
          <a:p>
            <a:pPr marL="0" indent="0">
              <a:buNone/>
            </a:pPr>
            <a:r>
              <a:rPr lang="en-US" sz="1800" b="1" dirty="0"/>
              <a:t>Placement:</a:t>
            </a:r>
            <a:r>
              <a:rPr lang="en-US" sz="1800" dirty="0"/>
              <a:t> Regular classroom with support from a Resource Teacher and Educational Assistant (EA)</a:t>
            </a:r>
          </a:p>
          <a:p>
            <a:pPr marL="0" indent="0">
              <a:buNone/>
            </a:pPr>
            <a:r>
              <a:rPr lang="en-US" sz="1800" b="1" dirty="0"/>
              <a:t>Abilities &amp; Strengths:</a:t>
            </a:r>
          </a:p>
          <a:p>
            <a:r>
              <a:rPr lang="en-US" sz="1800" dirty="0"/>
              <a:t>Jordan is an enthusiastic and kind student who thrives in structured, predictable environments.</a:t>
            </a:r>
          </a:p>
          <a:p>
            <a:r>
              <a:rPr lang="en-US" sz="1800" dirty="0"/>
              <a:t>He enjoys hands-on and movement-based activities, particularly those involving music or physical activity.</a:t>
            </a:r>
          </a:p>
          <a:p>
            <a:r>
              <a:rPr lang="en-US" sz="1800" dirty="0"/>
              <a:t>Jordan has emerging gross motor skills and demonstrates strong effort when engaged in familiar routines.</a:t>
            </a:r>
          </a:p>
          <a:p>
            <a:r>
              <a:rPr lang="en-US" sz="1800" dirty="0"/>
              <a:t>He is highly motivated by peer interaction and responds well to visual supports and clear expectations.</a:t>
            </a:r>
          </a:p>
          <a:p>
            <a:r>
              <a:rPr lang="en-US" sz="1800" dirty="0"/>
              <a:t>Jordan is developing his expressive language and can use simple sentences, gestures, and visuals to communicate.</a:t>
            </a:r>
          </a:p>
          <a:p>
            <a:r>
              <a:rPr lang="en-US" sz="1800" dirty="0"/>
              <a:t>He benefits from adult support to stay focused and to navigate social situations, especially in group settings.</a:t>
            </a:r>
          </a:p>
          <a:p>
            <a:pPr marL="0" indent="0">
              <a:buNone/>
            </a:pPr>
            <a:r>
              <a:rPr lang="en-US" sz="1800" b="1" dirty="0"/>
              <a:t>Needs: </a:t>
            </a:r>
            <a:r>
              <a:rPr lang="en-US" sz="1800" dirty="0"/>
              <a:t>Support with motor planning, social skills, and communication in group settings</a:t>
            </a:r>
          </a:p>
        </p:txBody>
      </p:sp>
    </p:spTree>
    <p:extLst>
      <p:ext uri="{BB962C8B-B14F-4D97-AF65-F5344CB8AC3E}">
        <p14:creationId xmlns:p14="http://schemas.microsoft.com/office/powerpoint/2010/main" val="1157396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599DC-14BD-F73B-69EF-3075B749CF95}"/>
              </a:ext>
            </a:extLst>
          </p:cNvPr>
          <p:cNvSpPr>
            <a:spLocks noGrp="1"/>
          </p:cNvSpPr>
          <p:nvPr>
            <p:ph type="title"/>
          </p:nvPr>
        </p:nvSpPr>
        <p:spPr/>
        <p:txBody>
          <a:bodyPr/>
          <a:lstStyle/>
          <a:p>
            <a:r>
              <a:rPr lang="en-CA" dirty="0"/>
              <a:t>Example - Jordan</a:t>
            </a:r>
          </a:p>
        </p:txBody>
      </p:sp>
      <p:sp>
        <p:nvSpPr>
          <p:cNvPr id="3" name="Content Placeholder 2">
            <a:extLst>
              <a:ext uri="{FF2B5EF4-FFF2-40B4-BE49-F238E27FC236}">
                <a16:creationId xmlns:a16="http://schemas.microsoft.com/office/drawing/2014/main" id="{682DA4E9-744A-716E-CCF5-9EFEE486A84E}"/>
              </a:ext>
            </a:extLst>
          </p:cNvPr>
          <p:cNvSpPr>
            <a:spLocks noGrp="1"/>
          </p:cNvSpPr>
          <p:nvPr>
            <p:ph sz="half" idx="1"/>
          </p:nvPr>
        </p:nvSpPr>
        <p:spPr>
          <a:xfrm>
            <a:off x="838200" y="944475"/>
            <a:ext cx="10256520" cy="5123815"/>
          </a:xfrm>
        </p:spPr>
        <p:txBody>
          <a:bodyPr/>
          <a:lstStyle/>
          <a:p>
            <a:pPr marL="0" indent="0">
              <a:buNone/>
            </a:pPr>
            <a:r>
              <a:rPr lang="en-US" sz="1800" b="1" dirty="0"/>
              <a:t>🧑‍🎓 Student Profile: Jordan    Grade:</a:t>
            </a:r>
            <a:r>
              <a:rPr lang="en-US" sz="1800" dirty="0"/>
              <a:t> 7     </a:t>
            </a:r>
            <a:r>
              <a:rPr lang="en-US" sz="1800" b="1" dirty="0"/>
              <a:t>Exceptionality:</a:t>
            </a:r>
            <a:r>
              <a:rPr lang="en-US" sz="1800" dirty="0"/>
              <a:t> Intellectual Disability</a:t>
            </a:r>
          </a:p>
          <a:p>
            <a:pPr marL="0" indent="0">
              <a:buNone/>
            </a:pPr>
            <a:r>
              <a:rPr lang="en-US" sz="1800" b="1" dirty="0"/>
              <a:t>Placement:</a:t>
            </a:r>
            <a:r>
              <a:rPr lang="en-US" sz="1800" dirty="0"/>
              <a:t> Regular classroom with support from a Resource Teacher and Educational Assistant (EA)</a:t>
            </a:r>
          </a:p>
          <a:p>
            <a:pPr marL="0" indent="0">
              <a:buNone/>
            </a:pPr>
            <a:r>
              <a:rPr lang="en-US" sz="1800" b="1" dirty="0"/>
              <a:t>IEP Goal Area #1: Physical Education / Motor Skills</a:t>
            </a:r>
          </a:p>
          <a:p>
            <a:pPr marL="0" indent="0">
              <a:buNone/>
            </a:pPr>
            <a:r>
              <a:rPr lang="en-US" sz="1800" b="1" dirty="0"/>
              <a:t>Annual Goal:</a:t>
            </a:r>
            <a:br>
              <a:rPr lang="en-US" sz="1800" dirty="0"/>
            </a:br>
            <a:r>
              <a:rPr lang="en-US" sz="1800" dirty="0"/>
              <a:t>Jordan will improve gross motor coordination and physical endurance through participation in structured physical activities.</a:t>
            </a:r>
          </a:p>
          <a:p>
            <a:pPr marL="0" indent="0">
              <a:buNone/>
            </a:pPr>
            <a:r>
              <a:rPr lang="en-US" sz="1800" b="1" dirty="0"/>
              <a:t>Specific Expectation:</a:t>
            </a:r>
            <a:br>
              <a:rPr lang="en-US" sz="1800" dirty="0"/>
            </a:br>
            <a:r>
              <a:rPr lang="en-US" sz="1800" dirty="0"/>
              <a:t>Jordan will participate in weekly modified physical activities, improving ability to follow 3-step movement sequences (e.g., run, stop, turn) with 80% accuracy by June.</a:t>
            </a:r>
          </a:p>
          <a:p>
            <a:pPr marL="0" indent="0">
              <a:buNone/>
            </a:pPr>
            <a:r>
              <a:rPr lang="en-US" sz="1800" b="1" dirty="0"/>
              <a:t>Connection to Special Olympics Program:</a:t>
            </a:r>
            <a:br>
              <a:rPr lang="en-US" sz="1800" dirty="0"/>
            </a:br>
            <a:r>
              <a:rPr lang="en-US" sz="1800" dirty="0"/>
              <a:t>Jordan is enrolled in the </a:t>
            </a:r>
            <a:r>
              <a:rPr lang="en-US" sz="1800" b="1" dirty="0"/>
              <a:t>Special Olympics School Active Start program</a:t>
            </a:r>
            <a:r>
              <a:rPr lang="en-US" sz="1800" dirty="0"/>
              <a:t> which includes structured, repetitive motor activities (e.g., obstacle courses, jumping, running, ball handling).</a:t>
            </a:r>
          </a:p>
          <a:p>
            <a:pPr marL="0" indent="0">
              <a:buNone/>
            </a:pPr>
            <a:r>
              <a:rPr lang="en-US" sz="1800" b="1" dirty="0"/>
              <a:t>Implementation &amp; Tracking:</a:t>
            </a:r>
            <a:endParaRPr lang="en-US" sz="1800" dirty="0"/>
          </a:p>
          <a:p>
            <a:pPr lvl="1"/>
            <a:r>
              <a:rPr lang="en-US" sz="1600" dirty="0"/>
              <a:t>EA and teacher document weekly participation and skill progression</a:t>
            </a:r>
          </a:p>
          <a:p>
            <a:pPr lvl="1"/>
            <a:r>
              <a:rPr lang="en-US" sz="1600" dirty="0"/>
              <a:t>Progress tracked using checklists and video samples</a:t>
            </a:r>
          </a:p>
          <a:p>
            <a:pPr lvl="1"/>
            <a:r>
              <a:rPr lang="en-US" sz="1600" dirty="0"/>
              <a:t>School physiotherapist consulted twice per term for updates</a:t>
            </a:r>
          </a:p>
          <a:p>
            <a:pPr marL="0" indent="0">
              <a:buNone/>
            </a:pPr>
            <a:endParaRPr lang="en-US" sz="1800" dirty="0"/>
          </a:p>
        </p:txBody>
      </p:sp>
    </p:spTree>
    <p:extLst>
      <p:ext uri="{BB962C8B-B14F-4D97-AF65-F5344CB8AC3E}">
        <p14:creationId xmlns:p14="http://schemas.microsoft.com/office/powerpoint/2010/main" val="1040053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D598D-91AB-E9DF-E77F-21F46627F8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D89AB5-8697-49CD-CCFD-A1F72B62243A}"/>
              </a:ext>
            </a:extLst>
          </p:cNvPr>
          <p:cNvSpPr>
            <a:spLocks noGrp="1"/>
          </p:cNvSpPr>
          <p:nvPr>
            <p:ph type="title"/>
          </p:nvPr>
        </p:nvSpPr>
        <p:spPr/>
        <p:txBody>
          <a:bodyPr/>
          <a:lstStyle/>
          <a:p>
            <a:r>
              <a:rPr lang="en-CA" dirty="0"/>
              <a:t>Example - Jordan</a:t>
            </a:r>
          </a:p>
        </p:txBody>
      </p:sp>
      <p:sp>
        <p:nvSpPr>
          <p:cNvPr id="3" name="Content Placeholder 2">
            <a:extLst>
              <a:ext uri="{FF2B5EF4-FFF2-40B4-BE49-F238E27FC236}">
                <a16:creationId xmlns:a16="http://schemas.microsoft.com/office/drawing/2014/main" id="{2174BFF9-406B-5811-7B3E-5BCB1A5F2E81}"/>
              </a:ext>
            </a:extLst>
          </p:cNvPr>
          <p:cNvSpPr>
            <a:spLocks noGrp="1"/>
          </p:cNvSpPr>
          <p:nvPr>
            <p:ph sz="half" idx="1"/>
          </p:nvPr>
        </p:nvSpPr>
        <p:spPr>
          <a:xfrm>
            <a:off x="838200" y="944475"/>
            <a:ext cx="10256520" cy="5123815"/>
          </a:xfrm>
        </p:spPr>
        <p:txBody>
          <a:bodyPr/>
          <a:lstStyle/>
          <a:p>
            <a:pPr marL="0" indent="0">
              <a:buNone/>
            </a:pPr>
            <a:r>
              <a:rPr lang="en-US" sz="1800" b="1" dirty="0"/>
              <a:t>🧑‍🎓 Student Profile: Jordan    Grade:</a:t>
            </a:r>
            <a:r>
              <a:rPr lang="en-US" sz="1800" dirty="0"/>
              <a:t> 7     </a:t>
            </a:r>
            <a:r>
              <a:rPr lang="en-US" sz="1800" b="1" dirty="0"/>
              <a:t>Exceptionality:</a:t>
            </a:r>
            <a:r>
              <a:rPr lang="en-US" sz="1800" dirty="0"/>
              <a:t> Intellectual Disability</a:t>
            </a:r>
          </a:p>
          <a:p>
            <a:pPr marL="0" indent="0">
              <a:buNone/>
            </a:pPr>
            <a:r>
              <a:rPr lang="en-US" sz="1800" b="1" dirty="0"/>
              <a:t>Placement:</a:t>
            </a:r>
            <a:r>
              <a:rPr lang="en-US" sz="1800" dirty="0"/>
              <a:t> Regular classroom with support from a Resource Teacher and Educational Assistant (EA)</a:t>
            </a:r>
          </a:p>
          <a:p>
            <a:pPr marL="0" indent="0">
              <a:buNone/>
            </a:pPr>
            <a:r>
              <a:rPr lang="en-US" sz="1800" b="1" dirty="0"/>
              <a:t>IEP Goal Area #2: Social Communication</a:t>
            </a:r>
          </a:p>
          <a:p>
            <a:pPr marL="0" indent="0">
              <a:buNone/>
            </a:pPr>
            <a:r>
              <a:rPr lang="en-US" sz="1800" b="1" dirty="0"/>
              <a:t>Annual Goal:</a:t>
            </a:r>
            <a:br>
              <a:rPr lang="en-US" sz="1800" dirty="0"/>
            </a:br>
            <a:r>
              <a:rPr lang="en-US" sz="1800" dirty="0"/>
              <a:t>Jordan will improve social interaction by initiating or responding appropriately in group physical activity settings.</a:t>
            </a:r>
          </a:p>
          <a:p>
            <a:pPr marL="0" indent="0">
              <a:buNone/>
            </a:pPr>
            <a:r>
              <a:rPr lang="en-US" sz="1800" b="1" dirty="0"/>
              <a:t>Specific Expectation:</a:t>
            </a:r>
            <a:br>
              <a:rPr lang="en-US" sz="1800" dirty="0"/>
            </a:br>
            <a:r>
              <a:rPr lang="en-US" sz="1800" dirty="0"/>
              <a:t>Jordan will take turns and respond to simple peer prompts (e.g., “Your turn,” “Pass the ball”) in 4 out of 5 opportunities during structured play.</a:t>
            </a:r>
          </a:p>
          <a:p>
            <a:pPr marL="0" indent="0">
              <a:buNone/>
            </a:pPr>
            <a:r>
              <a:rPr lang="en-US" sz="1800" b="1" dirty="0"/>
              <a:t>Connection to Special Olympics Program:</a:t>
            </a:r>
            <a:br>
              <a:rPr lang="en-US" sz="1800" dirty="0"/>
            </a:br>
            <a:r>
              <a:rPr lang="en-US" sz="1800" dirty="0"/>
              <a:t>Jordan participates in </a:t>
            </a:r>
            <a:r>
              <a:rPr lang="en-US" sz="1800" b="1" dirty="0"/>
              <a:t>Unified Sports days</a:t>
            </a:r>
            <a:r>
              <a:rPr lang="en-US" sz="1800" dirty="0"/>
              <a:t> at school (inclusive events where students with and without disabilities play together). These are ideal for structured peer interaction in a low-pressure, fun setting.</a:t>
            </a:r>
          </a:p>
          <a:p>
            <a:pPr marL="0" indent="0">
              <a:buNone/>
            </a:pPr>
            <a:r>
              <a:rPr lang="en-US" sz="1800" b="1" dirty="0"/>
              <a:t>Implementation &amp; Tracking:</a:t>
            </a:r>
            <a:endParaRPr lang="en-US" sz="1800" dirty="0"/>
          </a:p>
          <a:p>
            <a:pPr lvl="1"/>
            <a:r>
              <a:rPr lang="en-US" sz="1600" dirty="0"/>
              <a:t>Peer buddies trained to model and encourage communication</a:t>
            </a:r>
          </a:p>
          <a:p>
            <a:pPr lvl="1"/>
            <a:r>
              <a:rPr lang="en-US" sz="1600" dirty="0"/>
              <a:t>SLP consults with teacher on prompt strategies</a:t>
            </a:r>
          </a:p>
          <a:p>
            <a:pPr lvl="1"/>
            <a:r>
              <a:rPr lang="en-US" sz="1600" dirty="0"/>
              <a:t>Anecdotal records and participation logs used to monitor progress</a:t>
            </a:r>
          </a:p>
          <a:p>
            <a:pPr marL="0" indent="0">
              <a:buNone/>
            </a:pPr>
            <a:endParaRPr lang="en-US" sz="1800" dirty="0"/>
          </a:p>
        </p:txBody>
      </p:sp>
    </p:spTree>
    <p:extLst>
      <p:ext uri="{BB962C8B-B14F-4D97-AF65-F5344CB8AC3E}">
        <p14:creationId xmlns:p14="http://schemas.microsoft.com/office/powerpoint/2010/main" val="4264811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637C6-34C0-D7E8-ED41-E42C5CBAC2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6E2B27-70C6-1271-74A7-D25A2678A51E}"/>
              </a:ext>
            </a:extLst>
          </p:cNvPr>
          <p:cNvSpPr>
            <a:spLocks noGrp="1"/>
          </p:cNvSpPr>
          <p:nvPr>
            <p:ph type="title"/>
          </p:nvPr>
        </p:nvSpPr>
        <p:spPr/>
        <p:txBody>
          <a:bodyPr/>
          <a:lstStyle/>
          <a:p>
            <a:r>
              <a:rPr lang="en-CA" dirty="0"/>
              <a:t>Example - Jordan</a:t>
            </a:r>
          </a:p>
        </p:txBody>
      </p:sp>
      <p:sp>
        <p:nvSpPr>
          <p:cNvPr id="3" name="Content Placeholder 2">
            <a:extLst>
              <a:ext uri="{FF2B5EF4-FFF2-40B4-BE49-F238E27FC236}">
                <a16:creationId xmlns:a16="http://schemas.microsoft.com/office/drawing/2014/main" id="{3C36DA16-6D09-C813-5A78-0364B366978B}"/>
              </a:ext>
            </a:extLst>
          </p:cNvPr>
          <p:cNvSpPr>
            <a:spLocks noGrp="1"/>
          </p:cNvSpPr>
          <p:nvPr>
            <p:ph sz="half" idx="1"/>
          </p:nvPr>
        </p:nvSpPr>
        <p:spPr>
          <a:xfrm>
            <a:off x="838200" y="944475"/>
            <a:ext cx="10256520" cy="5123815"/>
          </a:xfrm>
        </p:spPr>
        <p:txBody>
          <a:bodyPr/>
          <a:lstStyle/>
          <a:p>
            <a:pPr marL="0" indent="0">
              <a:buNone/>
            </a:pPr>
            <a:r>
              <a:rPr lang="en-US" sz="1800" b="1" dirty="0"/>
              <a:t>🧑‍🎓 Student Profile: Jordan    Grade:</a:t>
            </a:r>
            <a:r>
              <a:rPr lang="en-US" sz="1800" dirty="0"/>
              <a:t> 7     </a:t>
            </a:r>
            <a:r>
              <a:rPr lang="en-US" sz="1800" b="1" dirty="0"/>
              <a:t>Exceptionality:</a:t>
            </a:r>
            <a:r>
              <a:rPr lang="en-US" sz="1800" dirty="0"/>
              <a:t> Intellectual Disability</a:t>
            </a:r>
          </a:p>
          <a:p>
            <a:pPr marL="0" indent="0">
              <a:buNone/>
            </a:pPr>
            <a:r>
              <a:rPr lang="en-US" sz="1800" b="1" dirty="0"/>
              <a:t>Placement:</a:t>
            </a:r>
            <a:r>
              <a:rPr lang="en-US" sz="1800" dirty="0"/>
              <a:t> Regular classroom with support from a Resource Teacher and Educational Assistant (EA)</a:t>
            </a:r>
          </a:p>
          <a:p>
            <a:pPr marL="0" indent="0">
              <a:buNone/>
            </a:pPr>
            <a:r>
              <a:rPr lang="en-US" sz="1800" b="1" dirty="0"/>
              <a:t>IEP Goal Area #3: Personal &amp; Social Development / Mental Health</a:t>
            </a:r>
          </a:p>
          <a:p>
            <a:pPr marL="0" indent="0">
              <a:buNone/>
            </a:pPr>
            <a:r>
              <a:rPr lang="en-US" sz="1800" b="1" dirty="0"/>
              <a:t>Annual Goal:</a:t>
            </a:r>
            <a:br>
              <a:rPr lang="en-US" sz="1800" dirty="0"/>
            </a:br>
            <a:r>
              <a:rPr lang="en-US" sz="1800" dirty="0"/>
              <a:t>Jordan will build self-confidence and resilience through regular participation in inclusive school activities.</a:t>
            </a:r>
          </a:p>
          <a:p>
            <a:pPr marL="0" indent="0">
              <a:buNone/>
            </a:pPr>
            <a:r>
              <a:rPr lang="en-US" sz="1800" b="1" dirty="0"/>
              <a:t>Specific Expectation:</a:t>
            </a:r>
            <a:br>
              <a:rPr lang="en-US" sz="1800" dirty="0"/>
            </a:br>
            <a:r>
              <a:rPr lang="en-US" sz="1800" dirty="0"/>
              <a:t>Jordan will independently join at least one school-based activity each term and reflect on the experience using a visual journal with support.</a:t>
            </a:r>
          </a:p>
          <a:p>
            <a:pPr marL="0" indent="0">
              <a:buNone/>
            </a:pPr>
            <a:r>
              <a:rPr lang="en-US" sz="1800" b="1" dirty="0"/>
              <a:t>Connection to Special Olympics Program:</a:t>
            </a:r>
            <a:br>
              <a:rPr lang="en-US" sz="1800" dirty="0"/>
            </a:br>
            <a:r>
              <a:rPr lang="en-US" sz="1800" dirty="0"/>
              <a:t>Jordan joins the school’s </a:t>
            </a:r>
            <a:r>
              <a:rPr lang="en-US" sz="1800" b="1" dirty="0"/>
              <a:t>Special Olympics Track &amp; Field Day</a:t>
            </a:r>
            <a:r>
              <a:rPr lang="en-US" sz="1800" dirty="0"/>
              <a:t> in the spring. Jordan is recognized during the event with a participation ribbon and a class celebration.</a:t>
            </a:r>
          </a:p>
          <a:p>
            <a:pPr marL="0" indent="0">
              <a:buNone/>
            </a:pPr>
            <a:r>
              <a:rPr lang="en-US" sz="1800" b="1" dirty="0"/>
              <a:t>Implementation &amp; Tracking:</a:t>
            </a:r>
            <a:endParaRPr lang="en-US" sz="1800" dirty="0"/>
          </a:p>
          <a:p>
            <a:pPr lvl="1"/>
            <a:r>
              <a:rPr lang="en-US" sz="1600" dirty="0"/>
              <a:t>Teacher and EA guide Jordan in making a visual entry (photo + sentence strip)</a:t>
            </a:r>
          </a:p>
          <a:p>
            <a:pPr lvl="1"/>
            <a:r>
              <a:rPr lang="en-US" sz="1600" dirty="0"/>
              <a:t>Reflection used in Student-Led Conference portfolio</a:t>
            </a:r>
          </a:p>
          <a:p>
            <a:pPr lvl="1"/>
            <a:r>
              <a:rPr lang="en-US" sz="1600" dirty="0"/>
              <a:t>Observations used for reporting on Learning Skills and Work Habits</a:t>
            </a:r>
          </a:p>
          <a:p>
            <a:pPr marL="0" indent="0">
              <a:buNone/>
            </a:pPr>
            <a:endParaRPr lang="en-US" sz="1800" dirty="0"/>
          </a:p>
        </p:txBody>
      </p:sp>
    </p:spTree>
    <p:extLst>
      <p:ext uri="{BB962C8B-B14F-4D97-AF65-F5344CB8AC3E}">
        <p14:creationId xmlns:p14="http://schemas.microsoft.com/office/powerpoint/2010/main" val="3846514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C73A3-94F3-11D9-A326-1E61B22F21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FE22FB-0AE5-566B-083F-BA1D6E52A16B}"/>
              </a:ext>
            </a:extLst>
          </p:cNvPr>
          <p:cNvSpPr>
            <a:spLocks noGrp="1"/>
          </p:cNvSpPr>
          <p:nvPr>
            <p:ph type="title"/>
          </p:nvPr>
        </p:nvSpPr>
        <p:spPr/>
        <p:txBody>
          <a:bodyPr/>
          <a:lstStyle/>
          <a:p>
            <a:r>
              <a:rPr lang="en-CA" dirty="0"/>
              <a:t>Example - Jordan</a:t>
            </a:r>
          </a:p>
        </p:txBody>
      </p:sp>
      <p:sp>
        <p:nvSpPr>
          <p:cNvPr id="3" name="Content Placeholder 2">
            <a:extLst>
              <a:ext uri="{FF2B5EF4-FFF2-40B4-BE49-F238E27FC236}">
                <a16:creationId xmlns:a16="http://schemas.microsoft.com/office/drawing/2014/main" id="{FD7A8E0D-787A-669A-8896-89D8000E9211}"/>
              </a:ext>
            </a:extLst>
          </p:cNvPr>
          <p:cNvSpPr>
            <a:spLocks noGrp="1"/>
          </p:cNvSpPr>
          <p:nvPr>
            <p:ph sz="half" idx="1"/>
          </p:nvPr>
        </p:nvSpPr>
        <p:spPr>
          <a:xfrm>
            <a:off x="838200" y="944475"/>
            <a:ext cx="10256520" cy="5123815"/>
          </a:xfrm>
        </p:spPr>
        <p:txBody>
          <a:bodyPr/>
          <a:lstStyle/>
          <a:p>
            <a:pPr marL="0" indent="0">
              <a:buNone/>
            </a:pPr>
            <a:r>
              <a:rPr lang="en-US" sz="1800" b="1" dirty="0"/>
              <a:t>🧑‍🎓 Student Profile: Jordan    Grade:</a:t>
            </a:r>
            <a:r>
              <a:rPr lang="en-US" sz="1800" dirty="0"/>
              <a:t> 7     </a:t>
            </a:r>
            <a:r>
              <a:rPr lang="en-US" sz="1800" b="1" dirty="0"/>
              <a:t>Exceptionality:</a:t>
            </a:r>
            <a:r>
              <a:rPr lang="en-US" sz="1800" dirty="0"/>
              <a:t> Intellectual Disability</a:t>
            </a:r>
          </a:p>
          <a:p>
            <a:pPr marL="0" indent="0">
              <a:buNone/>
            </a:pPr>
            <a:r>
              <a:rPr lang="en-US" sz="1800" b="1" dirty="0"/>
              <a:t>Placement:</a:t>
            </a:r>
            <a:r>
              <a:rPr lang="en-US" sz="1800" dirty="0"/>
              <a:t> Regular classroom with support from a Resource Teacher and Educational Assistant (EA)</a:t>
            </a:r>
          </a:p>
          <a:p>
            <a:pPr marL="0" indent="0">
              <a:buNone/>
            </a:pPr>
            <a:r>
              <a:rPr lang="en-US" sz="1800" b="1" dirty="0"/>
              <a:t>Report Card Comment</a:t>
            </a:r>
            <a:r>
              <a:rPr lang="en-US" sz="1800" dirty="0"/>
              <a:t>:</a:t>
            </a:r>
          </a:p>
          <a:p>
            <a:pPr marL="0" indent="0">
              <a:buNone/>
            </a:pPr>
            <a:r>
              <a:rPr lang="en-US" sz="1600" b="1" dirty="0"/>
              <a:t>Jordan has made meaningful progress toward his individualized goals in physical education, social communication, and personal development this term.</a:t>
            </a:r>
            <a:r>
              <a:rPr lang="en-US" sz="1600" dirty="0"/>
              <a:t> Through active participation in the school’s Special Olympics programs—including Active Start sessions and Unified Sports activities—Jordan demonstrated increased physical coordination, stamina, and confidence. He is now able to follow multi-step movement instructions with greater independence and accuracy.</a:t>
            </a:r>
          </a:p>
          <a:p>
            <a:pPr marL="0" indent="0">
              <a:buNone/>
            </a:pPr>
            <a:r>
              <a:rPr lang="en-US" sz="1600" dirty="0"/>
              <a:t>Jordan has also shown growth in his ability to engage with peers during structured group activities. With visual and verbal prompting, he consistently takes turns, initiates simple interactions, and responds appropriately in play-based settings. These opportunities have significantly supported his social communication goals.</a:t>
            </a:r>
          </a:p>
          <a:p>
            <a:pPr marL="0" indent="0">
              <a:buNone/>
            </a:pPr>
            <a:r>
              <a:rPr lang="en-US" sz="1600" dirty="0"/>
              <a:t>Notably, Jordan’s participation in inclusive school-wide events such as the Special Olympics Track &amp; Field Day contributed to a marked increase in self-esteem and school engagement. He proudly reflected on his experiences using a visual journal and shared them during classroom discussions and portfolio presentations.</a:t>
            </a:r>
          </a:p>
          <a:p>
            <a:pPr marL="0" indent="0">
              <a:buNone/>
            </a:pPr>
            <a:r>
              <a:rPr lang="en-US" sz="1600" dirty="0"/>
              <a:t>Overall, Jordan continues to benefit from experiential learning opportunities that align with his strengths and foster a sense of belonging. His participation in Special Olympics programming is a key contributor to his progress this term.</a:t>
            </a:r>
          </a:p>
          <a:p>
            <a:pPr marL="0" indent="0">
              <a:buNone/>
            </a:pPr>
            <a:endParaRPr lang="en-US" sz="1800" b="1" dirty="0"/>
          </a:p>
        </p:txBody>
      </p:sp>
    </p:spTree>
    <p:extLst>
      <p:ext uri="{BB962C8B-B14F-4D97-AF65-F5344CB8AC3E}">
        <p14:creationId xmlns:p14="http://schemas.microsoft.com/office/powerpoint/2010/main" val="1050366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CE74-1F2F-D5A1-3C39-2B718EFFB4BA}"/>
              </a:ext>
            </a:extLst>
          </p:cNvPr>
          <p:cNvSpPr>
            <a:spLocks noGrp="1"/>
          </p:cNvSpPr>
          <p:nvPr>
            <p:ph type="title"/>
          </p:nvPr>
        </p:nvSpPr>
        <p:spPr>
          <a:xfrm>
            <a:off x="378659" y="211334"/>
            <a:ext cx="10274992" cy="2068695"/>
          </a:xfrm>
        </p:spPr>
        <p:txBody>
          <a:bodyPr/>
          <a:lstStyle/>
          <a:p>
            <a:r>
              <a:rPr lang="en-US" sz="6600" u="sng" dirty="0">
                <a:hlinkClick r:id="rId3">
                  <a:extLst>
                    <a:ext uri="{A12FA001-AC4F-418D-AE19-62706E023703}">
                      <ahyp:hlinkClr xmlns:ahyp="http://schemas.microsoft.com/office/drawing/2018/hyperlinkcolor" val="tx"/>
                    </a:ext>
                  </a:extLst>
                </a:hlinkClick>
              </a:rPr>
              <a:t>The </a:t>
            </a:r>
            <a:r>
              <a:rPr lang="en-US" sz="6600" u="sng" dirty="0"/>
              <a:t>Bottom Line </a:t>
            </a:r>
          </a:p>
        </p:txBody>
      </p:sp>
      <p:sp>
        <p:nvSpPr>
          <p:cNvPr id="3" name="TextBox 2">
            <a:extLst>
              <a:ext uri="{FF2B5EF4-FFF2-40B4-BE49-F238E27FC236}">
                <a16:creationId xmlns:a16="http://schemas.microsoft.com/office/drawing/2014/main" id="{24300EB6-E44B-6427-63D5-7132A33FD58E}"/>
              </a:ext>
            </a:extLst>
          </p:cNvPr>
          <p:cNvSpPr txBox="1"/>
          <p:nvPr/>
        </p:nvSpPr>
        <p:spPr>
          <a:xfrm>
            <a:off x="72044" y="1245681"/>
            <a:ext cx="8905701" cy="2554545"/>
          </a:xfrm>
          <a:prstGeom prst="rect">
            <a:avLst/>
          </a:prstGeom>
          <a:noFill/>
        </p:spPr>
        <p:txBody>
          <a:bodyPr wrap="square" lIns="91440" tIns="45720" rIns="91440" bIns="45720" rtlCol="0" anchor="t">
            <a:spAutoFit/>
          </a:bodyPr>
          <a:lstStyle/>
          <a:p>
            <a:r>
              <a:rPr lang="en-US" sz="2400" dirty="0"/>
              <a:t>Special Olympics UCS programs complement IEP implementation by supporting goals related to:</a:t>
            </a:r>
          </a:p>
          <a:p>
            <a:r>
              <a:rPr lang="en-US" sz="2800" b="1" dirty="0"/>
              <a:t>*Physical development and health  *Social skills</a:t>
            </a:r>
            <a:endParaRPr lang="en-US" sz="2800" b="1" dirty="0">
              <a:ea typeface="Calibri"/>
              <a:cs typeface="Calibri"/>
            </a:endParaRPr>
          </a:p>
          <a:p>
            <a:r>
              <a:rPr lang="en-US" sz="2800" b="1" dirty="0"/>
              <a:t>*Communication                                  *Inclusion</a:t>
            </a:r>
            <a:endParaRPr lang="en-US" sz="2800" b="1" dirty="0">
              <a:ea typeface="Calibri" panose="020F0502020204030204"/>
              <a:cs typeface="Calibri" panose="020F0502020204030204"/>
            </a:endParaRPr>
          </a:p>
          <a:p>
            <a:r>
              <a:rPr lang="en-US" sz="2800" b="1" dirty="0"/>
              <a:t>*Life skills and transition planning	</a:t>
            </a:r>
          </a:p>
          <a:p>
            <a:r>
              <a:rPr lang="en-US" sz="2800" b="1" dirty="0"/>
              <a:t>*Mental health and wellbeing</a:t>
            </a:r>
            <a:endParaRPr lang="en-CA" sz="2400" b="1" dirty="0"/>
          </a:p>
        </p:txBody>
      </p:sp>
    </p:spTree>
    <p:extLst>
      <p:ext uri="{BB962C8B-B14F-4D97-AF65-F5344CB8AC3E}">
        <p14:creationId xmlns:p14="http://schemas.microsoft.com/office/powerpoint/2010/main" val="2122114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995CA-13F5-879C-80EA-C5A65FD5A07F}"/>
              </a:ext>
            </a:extLst>
          </p:cNvPr>
          <p:cNvSpPr>
            <a:spLocks noGrp="1"/>
          </p:cNvSpPr>
          <p:nvPr>
            <p:ph type="title"/>
          </p:nvPr>
        </p:nvSpPr>
        <p:spPr>
          <a:xfrm>
            <a:off x="654263" y="1076683"/>
            <a:ext cx="9749183" cy="1325563"/>
          </a:xfrm>
        </p:spPr>
        <p:txBody>
          <a:bodyPr/>
          <a:lstStyle/>
          <a:p>
            <a:r>
              <a:rPr lang="en-US" sz="6600"/>
              <a:t>Questions? </a:t>
            </a:r>
          </a:p>
        </p:txBody>
      </p:sp>
    </p:spTree>
    <p:extLst>
      <p:ext uri="{BB962C8B-B14F-4D97-AF65-F5344CB8AC3E}">
        <p14:creationId xmlns:p14="http://schemas.microsoft.com/office/powerpoint/2010/main" val="4092428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E1B49-8D67-AE13-CE20-A5E674B1C48E}"/>
              </a:ext>
            </a:extLst>
          </p:cNvPr>
          <p:cNvSpPr>
            <a:spLocks noGrp="1"/>
          </p:cNvSpPr>
          <p:nvPr>
            <p:ph type="title"/>
          </p:nvPr>
        </p:nvSpPr>
        <p:spPr>
          <a:xfrm>
            <a:off x="693727" y="412096"/>
            <a:ext cx="8674100" cy="799787"/>
          </a:xfrm>
        </p:spPr>
        <p:txBody>
          <a:bodyPr/>
          <a:lstStyle/>
          <a:p>
            <a:r>
              <a:rPr lang="en-US" dirty="0"/>
              <a:t>Curriculum and IEPs</a:t>
            </a:r>
          </a:p>
        </p:txBody>
      </p:sp>
      <p:sp>
        <p:nvSpPr>
          <p:cNvPr id="6" name="Text Placeholder 2">
            <a:extLst>
              <a:ext uri="{FF2B5EF4-FFF2-40B4-BE49-F238E27FC236}">
                <a16:creationId xmlns:a16="http://schemas.microsoft.com/office/drawing/2014/main" id="{2FB3AF34-3AB2-30C6-C12D-6C71C5E75A0A}"/>
              </a:ext>
            </a:extLst>
          </p:cNvPr>
          <p:cNvSpPr txBox="1">
            <a:spLocks/>
          </p:cNvSpPr>
          <p:nvPr/>
        </p:nvSpPr>
        <p:spPr>
          <a:xfrm>
            <a:off x="693727" y="1222495"/>
            <a:ext cx="7276445" cy="53867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b="1" dirty="0"/>
              <a:t>UCS Special Olympics programs in Ontario schools can play a valuable role in supporting teachers with the implementation of Individualized Education Plans (IEPs) for students with intellectual and developmental disabilities.</a:t>
            </a:r>
          </a:p>
          <a:p>
            <a:pPr marL="285750" indent="-285750"/>
            <a:r>
              <a:rPr lang="en-US" b="1" dirty="0"/>
              <a:t>It can also allow teachers to create meaningful health and physical education goals for students with an IEP.</a:t>
            </a:r>
            <a:endParaRPr lang="en-US" dirty="0"/>
          </a:p>
          <a:p>
            <a:pPr marL="342900" indent="-342900"/>
            <a:endParaRPr lang="en-US" sz="2200" dirty="0"/>
          </a:p>
          <a:p>
            <a:pPr marL="342900" indent="-342900"/>
            <a:endParaRPr lang="en-US" sz="2200" dirty="0"/>
          </a:p>
        </p:txBody>
      </p:sp>
    </p:spTree>
    <p:extLst>
      <p:ext uri="{BB962C8B-B14F-4D97-AF65-F5344CB8AC3E}">
        <p14:creationId xmlns:p14="http://schemas.microsoft.com/office/powerpoint/2010/main" val="1417514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A0E99-27CC-EFD4-86DC-F2008C588127}"/>
              </a:ext>
            </a:extLst>
          </p:cNvPr>
          <p:cNvSpPr>
            <a:spLocks noGrp="1"/>
          </p:cNvSpPr>
          <p:nvPr>
            <p:ph type="title"/>
          </p:nvPr>
        </p:nvSpPr>
        <p:spPr/>
        <p:txBody>
          <a:bodyPr/>
          <a:lstStyle/>
          <a:p>
            <a:r>
              <a:rPr lang="en-US" dirty="0"/>
              <a:t>How can UCS help:</a:t>
            </a:r>
          </a:p>
        </p:txBody>
      </p:sp>
      <p:sp>
        <p:nvSpPr>
          <p:cNvPr id="3" name="Text Placeholder 2">
            <a:extLst>
              <a:ext uri="{FF2B5EF4-FFF2-40B4-BE49-F238E27FC236}">
                <a16:creationId xmlns:a16="http://schemas.microsoft.com/office/drawing/2014/main" id="{826E183D-423A-FCDE-622E-0B2D2F887398}"/>
              </a:ext>
            </a:extLst>
          </p:cNvPr>
          <p:cNvSpPr>
            <a:spLocks noGrp="1"/>
          </p:cNvSpPr>
          <p:nvPr>
            <p:ph type="body" idx="1"/>
          </p:nvPr>
        </p:nvSpPr>
        <p:spPr>
          <a:xfrm>
            <a:off x="520146" y="1133571"/>
            <a:ext cx="6516757" cy="5359304"/>
          </a:xfrm>
        </p:spPr>
        <p:txBody>
          <a:bodyPr lIns="91440" tIns="45720" rIns="91440" bIns="45720" anchor="t"/>
          <a:lstStyle/>
          <a:p>
            <a:r>
              <a:rPr lang="en-US" dirty="0">
                <a:solidFill>
                  <a:schemeClr val="tx1"/>
                </a:solidFill>
                <a:latin typeface="Ubuntu"/>
              </a:rPr>
              <a:t>✅ 1. Meeting Physical Education &amp; Health Curriculum Goals.</a:t>
            </a:r>
          </a:p>
          <a:p>
            <a:r>
              <a:rPr lang="en-US" sz="2400" dirty="0">
                <a:solidFill>
                  <a:schemeClr val="tx1"/>
                </a:solidFill>
              </a:rPr>
              <a:t>✅ 2. Supporting Social &amp; Communication Goals.</a:t>
            </a:r>
          </a:p>
          <a:p>
            <a:r>
              <a:rPr lang="en-US" sz="2400" dirty="0">
                <a:solidFill>
                  <a:schemeClr val="tx1"/>
                </a:solidFill>
              </a:rPr>
              <a:t>✅ 3. Promoting Inclusion &amp; Belonging (Aligned with Universal Design for Learning)</a:t>
            </a:r>
          </a:p>
          <a:p>
            <a:r>
              <a:rPr lang="en-US" sz="2400" dirty="0">
                <a:solidFill>
                  <a:schemeClr val="tx1"/>
                </a:solidFill>
              </a:rPr>
              <a:t>✅ 4. Providing Data for IEP Progress Tracking</a:t>
            </a:r>
          </a:p>
          <a:p>
            <a:r>
              <a:rPr lang="en-US" sz="2400" dirty="0">
                <a:solidFill>
                  <a:schemeClr val="tx1"/>
                </a:solidFill>
              </a:rPr>
              <a:t>✅ 5. Life Skills &amp; Transition Planning</a:t>
            </a:r>
          </a:p>
          <a:p>
            <a:r>
              <a:rPr lang="en-US" sz="2400" dirty="0">
                <a:solidFill>
                  <a:schemeClr val="tx1"/>
                </a:solidFill>
              </a:rPr>
              <a:t>✅ 6. Mental Health and Wellbeing Goals</a:t>
            </a:r>
          </a:p>
        </p:txBody>
      </p:sp>
    </p:spTree>
    <p:extLst>
      <p:ext uri="{BB962C8B-B14F-4D97-AF65-F5344CB8AC3E}">
        <p14:creationId xmlns:p14="http://schemas.microsoft.com/office/powerpoint/2010/main" val="2744807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0900BF-F9E1-BCA0-D3B4-97BEB85F57EE}"/>
              </a:ext>
            </a:extLst>
          </p:cNvPr>
          <p:cNvSpPr>
            <a:spLocks noGrp="1"/>
          </p:cNvSpPr>
          <p:nvPr>
            <p:ph type="title"/>
          </p:nvPr>
        </p:nvSpPr>
        <p:spPr>
          <a:xfrm>
            <a:off x="745434" y="365125"/>
            <a:ext cx="10809257" cy="1325563"/>
          </a:xfrm>
        </p:spPr>
        <p:txBody>
          <a:bodyPr>
            <a:normAutofit/>
          </a:bodyPr>
          <a:lstStyle/>
          <a:p>
            <a:pPr algn="ctr"/>
            <a:r>
              <a:rPr lang="en-US" dirty="0"/>
              <a:t>1. Meeting Physical Education &amp; Health Curriculum Goals</a:t>
            </a:r>
          </a:p>
        </p:txBody>
      </p:sp>
      <p:sp>
        <p:nvSpPr>
          <p:cNvPr id="4" name="TextBox 3">
            <a:extLst>
              <a:ext uri="{FF2B5EF4-FFF2-40B4-BE49-F238E27FC236}">
                <a16:creationId xmlns:a16="http://schemas.microsoft.com/office/drawing/2014/main" id="{74CCB5AE-A1DE-F493-9712-C6598F9270CB}"/>
              </a:ext>
            </a:extLst>
          </p:cNvPr>
          <p:cNvSpPr txBox="1"/>
          <p:nvPr/>
        </p:nvSpPr>
        <p:spPr>
          <a:xfrm>
            <a:off x="745434" y="1873135"/>
            <a:ext cx="11080806" cy="4678204"/>
          </a:xfrm>
          <a:prstGeom prst="rect">
            <a:avLst/>
          </a:prstGeom>
          <a:noFill/>
        </p:spPr>
        <p:txBody>
          <a:bodyPr wrap="square" lIns="91440" tIns="45720" rIns="91440" bIns="45720" rtlCol="0" anchor="t">
            <a:spAutoFit/>
          </a:bodyPr>
          <a:lstStyle/>
          <a:p>
            <a:r>
              <a:rPr lang="en-US" sz="2000" dirty="0"/>
              <a:t>IEPs often include </a:t>
            </a:r>
            <a:r>
              <a:rPr lang="en-US" sz="2000" b="1" dirty="0"/>
              <a:t>modified physical education and health goals or accommodations</a:t>
            </a:r>
            <a:r>
              <a:rPr lang="en-US" sz="2000" dirty="0"/>
              <a:t>, such as:</a:t>
            </a:r>
          </a:p>
          <a:p>
            <a:pPr marL="285750" indent="-285750">
              <a:buFont typeface="Arial" panose="020B0604020202020204" pitchFamily="34" charset="0"/>
              <a:buChar char="•"/>
            </a:pPr>
            <a:r>
              <a:rPr lang="en-US" sz="2000" dirty="0"/>
              <a:t>Improving gross or fine motor skills</a:t>
            </a:r>
          </a:p>
          <a:p>
            <a:pPr marL="285750" indent="-285750">
              <a:buFont typeface="Arial" panose="020B0604020202020204" pitchFamily="34" charset="0"/>
              <a:buChar char="•"/>
            </a:pPr>
            <a:r>
              <a:rPr lang="en-US" sz="2000" dirty="0"/>
              <a:t>Increasing physical activity levels</a:t>
            </a:r>
          </a:p>
          <a:p>
            <a:pPr marL="285750" indent="-285750">
              <a:buFont typeface="Arial" panose="020B0604020202020204" pitchFamily="34" charset="0"/>
              <a:buChar char="•"/>
            </a:pPr>
            <a:r>
              <a:rPr lang="en-US" sz="2000" dirty="0"/>
              <a:t>Developing coordination and balance</a:t>
            </a:r>
          </a:p>
          <a:p>
            <a:pPr marL="285750" indent="-285750">
              <a:buFont typeface="Arial" panose="020B0604020202020204" pitchFamily="34" charset="0"/>
              <a:buChar char="•"/>
            </a:pPr>
            <a:r>
              <a:rPr lang="en-US" sz="2000" dirty="0"/>
              <a:t>Enhancing social skills through physical interaction</a:t>
            </a:r>
          </a:p>
          <a:p>
            <a:endParaRPr lang="en-US" sz="2000" dirty="0"/>
          </a:p>
          <a:p>
            <a:r>
              <a:rPr lang="en-US" sz="2000" b="1" dirty="0"/>
              <a:t>Special Olympics programming</a:t>
            </a:r>
            <a:r>
              <a:rPr lang="en-US" sz="2000" dirty="0"/>
              <a:t> provides:</a:t>
            </a:r>
          </a:p>
          <a:p>
            <a:pPr marL="285750" indent="-285750">
              <a:buFont typeface="Wingdings" panose="05000000000000000000" pitchFamily="2" charset="2"/>
              <a:buChar char="ü"/>
            </a:pPr>
            <a:r>
              <a:rPr lang="en-US" sz="2000" dirty="0"/>
              <a:t>Structured physical activity tailored to various ability levels (e.g., Unified Sports, Active Start, </a:t>
            </a:r>
            <a:r>
              <a:rPr lang="en-US" sz="2000" dirty="0" err="1"/>
              <a:t>FUNdamentals</a:t>
            </a:r>
            <a:r>
              <a:rPr lang="en-US" sz="2000" dirty="0"/>
              <a:t>)</a:t>
            </a:r>
          </a:p>
          <a:p>
            <a:pPr marL="285750" indent="-285750">
              <a:buFont typeface="Wingdings" panose="05000000000000000000" pitchFamily="2" charset="2"/>
              <a:buChar char="ü"/>
            </a:pPr>
            <a:r>
              <a:rPr lang="en-US" sz="2000" dirty="0"/>
              <a:t>Opportunities to develop motor skills in a supportive environment</a:t>
            </a:r>
          </a:p>
          <a:p>
            <a:pPr marL="285750" indent="-285750">
              <a:buFont typeface="Wingdings" panose="05000000000000000000" pitchFamily="2" charset="2"/>
              <a:buChar char="ü"/>
            </a:pPr>
            <a:r>
              <a:rPr lang="en-US" sz="2000" dirty="0"/>
              <a:t>Inclusion in competitive or non-competitive sports adapted to student needs</a:t>
            </a:r>
          </a:p>
          <a:p>
            <a:pPr marL="285750" indent="-285750">
              <a:buFont typeface="Wingdings" panose="05000000000000000000" pitchFamily="2" charset="2"/>
              <a:buChar char="ü"/>
            </a:pPr>
            <a:r>
              <a:rPr lang="en-US" sz="2000" dirty="0">
                <a:ea typeface="Calibri" panose="020F0502020204030204"/>
                <a:cs typeface="Calibri" panose="020F0502020204030204"/>
              </a:rPr>
              <a:t>Health Education and Screening tools (Healthy Athletes)</a:t>
            </a:r>
          </a:p>
          <a:p>
            <a:endParaRPr lang="en-US" sz="2000" dirty="0"/>
          </a:p>
          <a:p>
            <a:r>
              <a:rPr lang="en-US" sz="2000" dirty="0"/>
              <a:t>These align directly with physical education expectations set in many IEPs.</a:t>
            </a:r>
          </a:p>
          <a:p>
            <a:endParaRPr lang="en-CA" dirty="0"/>
          </a:p>
        </p:txBody>
      </p:sp>
    </p:spTree>
    <p:extLst>
      <p:ext uri="{BB962C8B-B14F-4D97-AF65-F5344CB8AC3E}">
        <p14:creationId xmlns:p14="http://schemas.microsoft.com/office/powerpoint/2010/main" val="532316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64BB5-0EC0-24C7-E857-F2034F2513B3}"/>
              </a:ext>
            </a:extLst>
          </p:cNvPr>
          <p:cNvSpPr>
            <a:spLocks noGrp="1"/>
          </p:cNvSpPr>
          <p:nvPr>
            <p:ph type="title"/>
          </p:nvPr>
        </p:nvSpPr>
        <p:spPr>
          <a:xfrm>
            <a:off x="315884" y="320675"/>
            <a:ext cx="11037916" cy="1325563"/>
          </a:xfrm>
        </p:spPr>
        <p:txBody>
          <a:bodyPr/>
          <a:lstStyle/>
          <a:p>
            <a:pPr algn="ctr"/>
            <a:r>
              <a:rPr lang="en-CA" dirty="0"/>
              <a:t>2. Supporting Social &amp; Communication Goals</a:t>
            </a:r>
          </a:p>
        </p:txBody>
      </p:sp>
      <p:sp>
        <p:nvSpPr>
          <p:cNvPr id="3" name="Content Placeholder 2">
            <a:extLst>
              <a:ext uri="{FF2B5EF4-FFF2-40B4-BE49-F238E27FC236}">
                <a16:creationId xmlns:a16="http://schemas.microsoft.com/office/drawing/2014/main" id="{1CCA7B51-4D37-550E-C54F-A003B6AD7E89}"/>
              </a:ext>
            </a:extLst>
          </p:cNvPr>
          <p:cNvSpPr>
            <a:spLocks noGrp="1"/>
          </p:cNvSpPr>
          <p:nvPr>
            <p:ph sz="half" idx="1"/>
          </p:nvPr>
        </p:nvSpPr>
        <p:spPr>
          <a:xfrm>
            <a:off x="838200" y="1326861"/>
            <a:ext cx="5181600" cy="5101648"/>
          </a:xfrm>
        </p:spPr>
        <p:txBody>
          <a:bodyPr/>
          <a:lstStyle/>
          <a:p>
            <a:pPr marL="0" indent="0">
              <a:buNone/>
            </a:pPr>
            <a:r>
              <a:rPr lang="en-US" dirty="0"/>
              <a:t>Many IEPs have objectives related to:</a:t>
            </a:r>
          </a:p>
          <a:p>
            <a:r>
              <a:rPr lang="en-US" dirty="0"/>
              <a:t>Social interaction</a:t>
            </a:r>
          </a:p>
          <a:p>
            <a:r>
              <a:rPr lang="en-US" dirty="0"/>
              <a:t>Teamwork</a:t>
            </a:r>
          </a:p>
          <a:p>
            <a:r>
              <a:rPr lang="en-US" dirty="0"/>
              <a:t>Communication with peers and adults</a:t>
            </a:r>
          </a:p>
          <a:p>
            <a:pPr marL="0" indent="0">
              <a:buNone/>
            </a:pPr>
            <a:endParaRPr lang="en-US" dirty="0"/>
          </a:p>
          <a:p>
            <a:pPr marL="0" indent="0">
              <a:buNone/>
            </a:pPr>
            <a:r>
              <a:rPr lang="en-US" dirty="0"/>
              <a:t>These experiences help students practice social and communication skills in real-world settings.</a:t>
            </a:r>
            <a:endParaRPr lang="en-CA" dirty="0"/>
          </a:p>
        </p:txBody>
      </p:sp>
      <p:sp>
        <p:nvSpPr>
          <p:cNvPr id="4" name="Content Placeholder 3">
            <a:extLst>
              <a:ext uri="{FF2B5EF4-FFF2-40B4-BE49-F238E27FC236}">
                <a16:creationId xmlns:a16="http://schemas.microsoft.com/office/drawing/2014/main" id="{7F3E364D-3C55-7D2B-1CF1-AF0924C800F4}"/>
              </a:ext>
            </a:extLst>
          </p:cNvPr>
          <p:cNvSpPr>
            <a:spLocks noGrp="1"/>
          </p:cNvSpPr>
          <p:nvPr>
            <p:ph sz="half" idx="2"/>
          </p:nvPr>
        </p:nvSpPr>
        <p:spPr>
          <a:xfrm>
            <a:off x="6360622" y="1253331"/>
            <a:ext cx="5181600" cy="4351338"/>
          </a:xfrm>
        </p:spPr>
        <p:txBody>
          <a:bodyPr/>
          <a:lstStyle/>
          <a:p>
            <a:pPr marL="0" indent="0">
              <a:buNone/>
            </a:pPr>
            <a:r>
              <a:rPr lang="en-US" dirty="0"/>
              <a:t>Special Olympics programs promote:</a:t>
            </a:r>
          </a:p>
          <a:p>
            <a:pPr>
              <a:buFont typeface="Wingdings" panose="05000000000000000000" pitchFamily="2" charset="2"/>
              <a:buChar char="ü"/>
            </a:pPr>
            <a:r>
              <a:rPr lang="en-US" dirty="0"/>
              <a:t>Peer engagement in team-based sports or unified events</a:t>
            </a:r>
          </a:p>
          <a:p>
            <a:pPr>
              <a:buFont typeface="Wingdings" panose="05000000000000000000" pitchFamily="2" charset="2"/>
              <a:buChar char="ü"/>
            </a:pPr>
            <a:r>
              <a:rPr lang="en-US" dirty="0"/>
              <a:t>Leadership opportunities (e.g., Youth Leadership summits, Athlete Leadership programs)</a:t>
            </a:r>
          </a:p>
          <a:p>
            <a:pPr>
              <a:buFont typeface="Wingdings" panose="05000000000000000000" pitchFamily="2" charset="2"/>
              <a:buChar char="ü"/>
            </a:pPr>
            <a:r>
              <a:rPr lang="en-US" dirty="0"/>
              <a:t>Positive reinforcement and structured interactions</a:t>
            </a:r>
            <a:endParaRPr lang="en-CA" dirty="0"/>
          </a:p>
        </p:txBody>
      </p:sp>
    </p:spTree>
    <p:extLst>
      <p:ext uri="{BB962C8B-B14F-4D97-AF65-F5344CB8AC3E}">
        <p14:creationId xmlns:p14="http://schemas.microsoft.com/office/powerpoint/2010/main" val="295667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3F8BB-26AD-BAF0-A42A-0B65B1E05586}"/>
              </a:ext>
            </a:extLst>
          </p:cNvPr>
          <p:cNvSpPr>
            <a:spLocks noGrp="1"/>
          </p:cNvSpPr>
          <p:nvPr>
            <p:ph type="title"/>
          </p:nvPr>
        </p:nvSpPr>
        <p:spPr>
          <a:xfrm>
            <a:off x="368300" y="411954"/>
            <a:ext cx="10909300" cy="1325563"/>
          </a:xfrm>
        </p:spPr>
        <p:txBody>
          <a:bodyPr/>
          <a:lstStyle/>
          <a:p>
            <a:pPr algn="ctr"/>
            <a:r>
              <a:rPr lang="en-US" sz="4000" dirty="0"/>
              <a:t>3. Promoting Inclusion &amp; Belonging (Aligned with Universal Design for Learning)</a:t>
            </a:r>
          </a:p>
        </p:txBody>
      </p:sp>
      <p:sp>
        <p:nvSpPr>
          <p:cNvPr id="5" name="Text Placeholder 4">
            <a:extLst>
              <a:ext uri="{FF2B5EF4-FFF2-40B4-BE49-F238E27FC236}">
                <a16:creationId xmlns:a16="http://schemas.microsoft.com/office/drawing/2014/main" id="{4434632A-40DE-CE41-650D-610B4BAC98A7}"/>
              </a:ext>
            </a:extLst>
          </p:cNvPr>
          <p:cNvSpPr>
            <a:spLocks noGrp="1"/>
          </p:cNvSpPr>
          <p:nvPr>
            <p:ph type="body" idx="1"/>
          </p:nvPr>
        </p:nvSpPr>
        <p:spPr>
          <a:xfrm>
            <a:off x="289922" y="1643154"/>
            <a:ext cx="5600700" cy="5012570"/>
          </a:xfrm>
        </p:spPr>
        <p:txBody>
          <a:bodyPr/>
          <a:lstStyle/>
          <a:p>
            <a:r>
              <a:rPr lang="en-US" sz="2000" dirty="0">
                <a:solidFill>
                  <a:schemeClr val="tx1"/>
                </a:solidFill>
              </a:rPr>
              <a:t>Ontario’s approach to education emphasizes </a:t>
            </a:r>
            <a:r>
              <a:rPr lang="en-US" sz="2000" b="1" dirty="0">
                <a:solidFill>
                  <a:schemeClr val="tx1"/>
                </a:solidFill>
              </a:rPr>
              <a:t>Universal Design for Learning (UDL)</a:t>
            </a:r>
            <a:r>
              <a:rPr lang="en-US" sz="2000" dirty="0">
                <a:solidFill>
                  <a:schemeClr val="tx1"/>
                </a:solidFill>
              </a:rPr>
              <a:t> and </a:t>
            </a:r>
            <a:r>
              <a:rPr lang="en-US" sz="2000" b="1" dirty="0">
                <a:solidFill>
                  <a:schemeClr val="tx1"/>
                </a:solidFill>
              </a:rPr>
              <a:t>inclusive education</a:t>
            </a:r>
            <a:r>
              <a:rPr lang="en-US" sz="2000" dirty="0">
                <a:solidFill>
                  <a:schemeClr val="tx1"/>
                </a:solidFill>
              </a:rPr>
              <a:t>.</a:t>
            </a:r>
          </a:p>
          <a:p>
            <a:r>
              <a:rPr lang="en-US" sz="2000" b="1" dirty="0">
                <a:solidFill>
                  <a:schemeClr val="tx1"/>
                </a:solidFill>
              </a:rPr>
              <a:t>Special Olympics activities</a:t>
            </a:r>
            <a:r>
              <a:rPr lang="en-US" sz="2000" dirty="0">
                <a:solidFill>
                  <a:schemeClr val="tx1"/>
                </a:solidFill>
              </a:rPr>
              <a:t>:</a:t>
            </a:r>
          </a:p>
          <a:p>
            <a:pPr marL="342900" indent="-342900">
              <a:buFont typeface="Wingdings" panose="05000000000000000000" pitchFamily="2" charset="2"/>
              <a:buChar char="ü"/>
            </a:pPr>
            <a:r>
              <a:rPr lang="en-US" sz="2000" dirty="0">
                <a:solidFill>
                  <a:schemeClr val="tx1"/>
                </a:solidFill>
              </a:rPr>
              <a:t>Are inclusive by design, often involving neurotypical peers in “Unified” programs</a:t>
            </a:r>
          </a:p>
          <a:p>
            <a:pPr marL="342900" indent="-342900">
              <a:buFont typeface="Wingdings" panose="05000000000000000000" pitchFamily="2" charset="2"/>
              <a:buChar char="ü"/>
            </a:pPr>
            <a:r>
              <a:rPr lang="en-US" sz="2000" dirty="0">
                <a:solidFill>
                  <a:schemeClr val="tx1"/>
                </a:solidFill>
              </a:rPr>
              <a:t>Create safe spaces for all students to succeed and feel valued</a:t>
            </a:r>
          </a:p>
          <a:p>
            <a:pPr marL="342900" indent="-342900">
              <a:buFont typeface="Wingdings" panose="05000000000000000000" pitchFamily="2" charset="2"/>
              <a:buChar char="ü"/>
            </a:pPr>
            <a:r>
              <a:rPr lang="en-US" sz="2000" dirty="0">
                <a:solidFill>
                  <a:schemeClr val="tx1"/>
                </a:solidFill>
              </a:rPr>
              <a:t>Encourage school-wide inclusion initiatives, boosting school climate</a:t>
            </a:r>
          </a:p>
          <a:p>
            <a:endParaRPr lang="en-US" sz="2000" dirty="0">
              <a:solidFill>
                <a:schemeClr val="tx1"/>
              </a:solidFill>
            </a:endParaRPr>
          </a:p>
          <a:p>
            <a:r>
              <a:rPr lang="en-US" sz="2000" dirty="0">
                <a:solidFill>
                  <a:schemeClr val="tx1"/>
                </a:solidFill>
              </a:rPr>
              <a:t>This supports the social-emotional components of IEPs and fosters a sense of belonging.</a:t>
            </a:r>
          </a:p>
          <a:p>
            <a:pPr marL="342900" indent="-342900">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3923484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A249-9420-4E70-0CEE-A12048B3AADD}"/>
              </a:ext>
            </a:extLst>
          </p:cNvPr>
          <p:cNvSpPr>
            <a:spLocks noGrp="1"/>
          </p:cNvSpPr>
          <p:nvPr>
            <p:ph type="title"/>
          </p:nvPr>
        </p:nvSpPr>
        <p:spPr/>
        <p:txBody>
          <a:bodyPr/>
          <a:lstStyle/>
          <a:p>
            <a:pPr algn="ctr"/>
            <a:r>
              <a:rPr lang="en-US" dirty="0"/>
              <a:t>4. Providing Data for IEP Progress Tracking</a:t>
            </a:r>
            <a:endParaRPr lang="en-CA" dirty="0"/>
          </a:p>
        </p:txBody>
      </p:sp>
      <p:sp>
        <p:nvSpPr>
          <p:cNvPr id="3" name="Content Placeholder 2">
            <a:extLst>
              <a:ext uri="{FF2B5EF4-FFF2-40B4-BE49-F238E27FC236}">
                <a16:creationId xmlns:a16="http://schemas.microsoft.com/office/drawing/2014/main" id="{45AE87AB-39CD-7433-2812-BD0817850E2D}"/>
              </a:ext>
            </a:extLst>
          </p:cNvPr>
          <p:cNvSpPr>
            <a:spLocks noGrp="1"/>
          </p:cNvSpPr>
          <p:nvPr>
            <p:ph sz="half" idx="1"/>
          </p:nvPr>
        </p:nvSpPr>
        <p:spPr>
          <a:xfrm>
            <a:off x="838200" y="1825625"/>
            <a:ext cx="10733116" cy="4351338"/>
          </a:xfrm>
        </p:spPr>
        <p:txBody>
          <a:bodyPr/>
          <a:lstStyle/>
          <a:p>
            <a:pPr marL="0" indent="0">
              <a:buNone/>
            </a:pPr>
            <a:r>
              <a:rPr lang="en-US" dirty="0"/>
              <a:t>Teachers often need </a:t>
            </a:r>
            <a:r>
              <a:rPr lang="en-US" b="1" dirty="0"/>
              <a:t>observable, measurable data </a:t>
            </a:r>
            <a:r>
              <a:rPr lang="en-US" dirty="0"/>
              <a:t>to show progress toward IEP goals.</a:t>
            </a:r>
          </a:p>
          <a:p>
            <a:pPr marL="0" indent="0">
              <a:buNone/>
            </a:pPr>
            <a:r>
              <a:rPr lang="en-US" b="1" dirty="0"/>
              <a:t>Special Olympics </a:t>
            </a:r>
            <a:r>
              <a:rPr lang="en-US" dirty="0"/>
              <a:t>activities can offer:</a:t>
            </a:r>
          </a:p>
          <a:p>
            <a:pPr>
              <a:buFont typeface="Wingdings" panose="05000000000000000000" pitchFamily="2" charset="2"/>
              <a:buChar char="ü"/>
            </a:pPr>
            <a:r>
              <a:rPr lang="en-US" dirty="0"/>
              <a:t>Opportunities to observe and document skill development (e.g., participation, skill execution, peer interaction)</a:t>
            </a:r>
          </a:p>
          <a:p>
            <a:pPr>
              <a:buFont typeface="Wingdings" panose="05000000000000000000" pitchFamily="2" charset="2"/>
              <a:buChar char="ü"/>
            </a:pPr>
            <a:r>
              <a:rPr lang="en-US" dirty="0"/>
              <a:t>Consistent routines that help measure improvement over time</a:t>
            </a:r>
          </a:p>
          <a:p>
            <a:pPr>
              <a:buFont typeface="Wingdings" panose="05000000000000000000" pitchFamily="2" charset="2"/>
              <a:buChar char="ü"/>
            </a:pPr>
            <a:r>
              <a:rPr lang="en-US" dirty="0"/>
              <a:t>Feedback from coaches, EAs, or volunteers that can inform IEP updates</a:t>
            </a:r>
            <a:endParaRPr lang="en-CA" dirty="0"/>
          </a:p>
        </p:txBody>
      </p:sp>
    </p:spTree>
    <p:extLst>
      <p:ext uri="{BB962C8B-B14F-4D97-AF65-F5344CB8AC3E}">
        <p14:creationId xmlns:p14="http://schemas.microsoft.com/office/powerpoint/2010/main" val="3673742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773EA-9842-D3A3-C09C-BC443B612C31}"/>
              </a:ext>
            </a:extLst>
          </p:cNvPr>
          <p:cNvSpPr>
            <a:spLocks noGrp="1"/>
          </p:cNvSpPr>
          <p:nvPr>
            <p:ph type="title"/>
          </p:nvPr>
        </p:nvSpPr>
        <p:spPr>
          <a:xfrm>
            <a:off x="825430" y="271508"/>
            <a:ext cx="10541140" cy="728661"/>
          </a:xfrm>
        </p:spPr>
        <p:txBody>
          <a:bodyPr/>
          <a:lstStyle/>
          <a:p>
            <a:r>
              <a:rPr lang="en-US" sz="4800" dirty="0"/>
              <a:t>5. Life Skills &amp; Transition Planning</a:t>
            </a:r>
          </a:p>
        </p:txBody>
      </p:sp>
      <p:sp>
        <p:nvSpPr>
          <p:cNvPr id="3" name="Text Placeholder 2">
            <a:extLst>
              <a:ext uri="{FF2B5EF4-FFF2-40B4-BE49-F238E27FC236}">
                <a16:creationId xmlns:a16="http://schemas.microsoft.com/office/drawing/2014/main" id="{DF774E94-8405-A445-B544-A354943C94FB}"/>
              </a:ext>
            </a:extLst>
          </p:cNvPr>
          <p:cNvSpPr>
            <a:spLocks noGrp="1"/>
          </p:cNvSpPr>
          <p:nvPr>
            <p:ph type="body" idx="1"/>
          </p:nvPr>
        </p:nvSpPr>
        <p:spPr>
          <a:xfrm>
            <a:off x="417688" y="1873114"/>
            <a:ext cx="4398151" cy="2056014"/>
          </a:xfrm>
        </p:spPr>
        <p:txBody>
          <a:bodyPr/>
          <a:lstStyle/>
          <a:p>
            <a:pPr marL="342900" indent="-342900">
              <a:lnSpc>
                <a:spcPct val="150000"/>
              </a:lnSpc>
              <a:buFont typeface="+mj-lt"/>
              <a:buAutoNum type="arabicPeriod"/>
            </a:pPr>
            <a:endParaRPr lang="en-US" sz="3200" dirty="0">
              <a:solidFill>
                <a:schemeClr val="tx1"/>
              </a:solidFill>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Ubuntu"/>
                <a:ea typeface="+mn-ea"/>
                <a:cs typeface="Calibri"/>
              </a:rPr>
              <a:t>Participate in events that resemble community-based activities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Ubuntu"/>
                <a:ea typeface="+mn-ea"/>
                <a:cs typeface="Calibri"/>
              </a:rPr>
              <a:t>Gain exposure to teamwork, responsibility, and time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Ubuntu"/>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Ubuntu"/>
                <a:ea typeface="+mn-ea"/>
                <a:cs typeface="Calibri"/>
              </a:rPr>
              <a:t>This supports pathways beyond high school.</a:t>
            </a:r>
            <a:endParaRPr kumimoji="0" lang="en-US" sz="2000" b="0" i="0" u="none" strike="noStrike" kern="1200" cap="none" spc="0" normalizeH="0" baseline="0" noProof="0" dirty="0">
              <a:ln>
                <a:noFill/>
              </a:ln>
              <a:solidFill>
                <a:prstClr val="black"/>
              </a:solidFill>
              <a:effectLst/>
              <a:uLnTx/>
              <a:uFillTx/>
              <a:latin typeface="Ubuntu"/>
              <a:ea typeface="+mn-ea"/>
              <a:cs typeface="+mn-cs"/>
            </a:endParaRPr>
          </a:p>
          <a:p>
            <a:pPr>
              <a:lnSpc>
                <a:spcPct val="150000"/>
              </a:lnSpc>
            </a:pPr>
            <a:endParaRPr lang="en-US" sz="3200" dirty="0">
              <a:solidFill>
                <a:schemeClr val="tx1"/>
              </a:solidFill>
            </a:endParaRPr>
          </a:p>
        </p:txBody>
      </p:sp>
      <p:sp>
        <p:nvSpPr>
          <p:cNvPr id="5" name="TextBox 4">
            <a:extLst>
              <a:ext uri="{FF2B5EF4-FFF2-40B4-BE49-F238E27FC236}">
                <a16:creationId xmlns:a16="http://schemas.microsoft.com/office/drawing/2014/main" id="{491C8D73-A656-F9F0-7643-A1FA546542E6}"/>
              </a:ext>
            </a:extLst>
          </p:cNvPr>
          <p:cNvSpPr txBox="1"/>
          <p:nvPr/>
        </p:nvSpPr>
        <p:spPr>
          <a:xfrm>
            <a:off x="417689" y="1057506"/>
            <a:ext cx="1006743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Ubuntu"/>
                <a:cs typeface="Calibri"/>
              </a:rPr>
              <a:t>Many IEPs - especially for students aged 14+ - include </a:t>
            </a:r>
            <a:r>
              <a:rPr lang="en-US" sz="2000" b="1" dirty="0">
                <a:latin typeface="Ubuntu"/>
                <a:cs typeface="Calibri"/>
              </a:rPr>
              <a:t>transition goals </a:t>
            </a:r>
            <a:r>
              <a:rPr lang="en-US" sz="2000" dirty="0">
                <a:latin typeface="Ubuntu"/>
                <a:cs typeface="Calibri"/>
              </a:rPr>
              <a:t>(toward community involvement, employment, or independent living).</a:t>
            </a:r>
          </a:p>
          <a:p>
            <a:endParaRPr lang="en-US" sz="2000" dirty="0">
              <a:latin typeface="Ubuntu"/>
              <a:cs typeface="Calibri"/>
            </a:endParaRPr>
          </a:p>
          <a:p>
            <a:r>
              <a:rPr lang="en-US" sz="2000" dirty="0">
                <a:latin typeface="Ubuntu"/>
                <a:cs typeface="Calibri"/>
              </a:rPr>
              <a:t>Through Special Olympics, students can:</a:t>
            </a:r>
          </a:p>
          <a:p>
            <a:pPr marL="342900" indent="-342900">
              <a:buFont typeface="Wingdings" panose="05000000000000000000" pitchFamily="2" charset="2"/>
              <a:buChar char="ü"/>
            </a:pPr>
            <a:r>
              <a:rPr lang="en-US" sz="2000" dirty="0">
                <a:latin typeface="Ubuntu"/>
                <a:cs typeface="Calibri"/>
              </a:rPr>
              <a:t>Develop confidence, independence, and leadership</a:t>
            </a:r>
          </a:p>
        </p:txBody>
      </p:sp>
    </p:spTree>
    <p:extLst>
      <p:ext uri="{BB962C8B-B14F-4D97-AF65-F5344CB8AC3E}">
        <p14:creationId xmlns:p14="http://schemas.microsoft.com/office/powerpoint/2010/main" val="2699750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C1434-BDD3-55E4-338A-75DFAEDAC5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B7C27D-64F6-D849-4A96-BD6A989B7454}"/>
              </a:ext>
            </a:extLst>
          </p:cNvPr>
          <p:cNvSpPr>
            <a:spLocks noGrp="1"/>
          </p:cNvSpPr>
          <p:nvPr>
            <p:ph type="title"/>
          </p:nvPr>
        </p:nvSpPr>
        <p:spPr/>
        <p:txBody>
          <a:bodyPr/>
          <a:lstStyle/>
          <a:p>
            <a:r>
              <a:rPr lang="en-US" sz="4800" dirty="0"/>
              <a:t>5. Life Skills &amp; Transition Planning</a:t>
            </a:r>
          </a:p>
        </p:txBody>
      </p:sp>
      <p:sp>
        <p:nvSpPr>
          <p:cNvPr id="3" name="Text Placeholder 2">
            <a:extLst>
              <a:ext uri="{FF2B5EF4-FFF2-40B4-BE49-F238E27FC236}">
                <a16:creationId xmlns:a16="http://schemas.microsoft.com/office/drawing/2014/main" id="{ACD3BF5F-87A0-E8E0-FBD0-CE8F88A33990}"/>
              </a:ext>
            </a:extLst>
          </p:cNvPr>
          <p:cNvSpPr>
            <a:spLocks noGrp="1"/>
          </p:cNvSpPr>
          <p:nvPr>
            <p:ph type="body" idx="1"/>
          </p:nvPr>
        </p:nvSpPr>
        <p:spPr/>
        <p:txBody>
          <a:bodyPr lIns="91440" tIns="45720" rIns="91440" bIns="45720" anchor="t"/>
          <a:lstStyle/>
          <a:p>
            <a:pPr marL="342900" indent="-342900">
              <a:lnSpc>
                <a:spcPct val="150000"/>
              </a:lnSpc>
              <a:buFont typeface="+mj-lt"/>
              <a:buAutoNum type="arabicPeriod"/>
            </a:pPr>
            <a:endParaRPr lang="en-US" sz="3200" dirty="0">
              <a:solidFill>
                <a:schemeClr val="tx1"/>
              </a:solidFill>
            </a:endParaRPr>
          </a:p>
          <a:p>
            <a:pPr marR="0" lvl="0" algn="l" defTabSz="914400" rtl="0" eaLnBrk="1" fontAlgn="auto" latinLnBrk="0" hangingPunct="1">
              <a:lnSpc>
                <a:spcPct val="100000"/>
              </a:lnSpc>
              <a:spcBef>
                <a:spcPts val="0"/>
              </a:spcBef>
              <a:spcAft>
                <a:spcPts val="0"/>
              </a:spcAft>
              <a:buClrTx/>
              <a:buSzTx/>
              <a:tabLst/>
              <a:defRPr/>
            </a:pPr>
            <a:endParaRPr lang="en-US" sz="2000" b="0" i="0" u="none" strike="noStrike" kern="1200" cap="none" spc="0" normalizeH="0" baseline="0" noProof="0" dirty="0">
              <a:ln>
                <a:noFill/>
              </a:ln>
              <a:solidFill>
                <a:prstClr val="black"/>
              </a:solidFill>
              <a:effectLst/>
              <a:uLnTx/>
              <a:uFillTx/>
              <a:latin typeface="Ubuntu"/>
              <a:cs typeface="Calibri"/>
            </a:endParaRPr>
          </a:p>
          <a:p>
            <a:pPr>
              <a:lnSpc>
                <a:spcPct val="150000"/>
              </a:lnSpc>
            </a:pPr>
            <a:endParaRPr lang="en-US" sz="3200" dirty="0">
              <a:solidFill>
                <a:schemeClr val="tx1"/>
              </a:solidFill>
            </a:endParaRPr>
          </a:p>
        </p:txBody>
      </p:sp>
      <p:graphicFrame>
        <p:nvGraphicFramePr>
          <p:cNvPr id="6" name="Table 5">
            <a:extLst>
              <a:ext uri="{FF2B5EF4-FFF2-40B4-BE49-F238E27FC236}">
                <a16:creationId xmlns:a16="http://schemas.microsoft.com/office/drawing/2014/main" id="{6D117DE5-1391-DBCB-F454-794436131018}"/>
              </a:ext>
            </a:extLst>
          </p:cNvPr>
          <p:cNvGraphicFramePr>
            <a:graphicFrameLocks noGrp="1"/>
          </p:cNvGraphicFramePr>
          <p:nvPr>
            <p:extLst>
              <p:ext uri="{D42A27DB-BD31-4B8C-83A1-F6EECF244321}">
                <p14:modId xmlns:p14="http://schemas.microsoft.com/office/powerpoint/2010/main" val="3774947055"/>
              </p:ext>
            </p:extLst>
          </p:nvPr>
        </p:nvGraphicFramePr>
        <p:xfrm>
          <a:off x="225669" y="1932836"/>
          <a:ext cx="10857732" cy="4831566"/>
        </p:xfrm>
        <a:graphic>
          <a:graphicData uri="http://schemas.openxmlformats.org/drawingml/2006/table">
            <a:tbl>
              <a:tblPr bandRow="1">
                <a:tableStyleId>{5C22544A-7EE6-4342-B048-85BDC9FD1C3A}</a:tableStyleId>
              </a:tblPr>
              <a:tblGrid>
                <a:gridCol w="2429585">
                  <a:extLst>
                    <a:ext uri="{9D8B030D-6E8A-4147-A177-3AD203B41FA5}">
                      <a16:colId xmlns:a16="http://schemas.microsoft.com/office/drawing/2014/main" val="3260799945"/>
                    </a:ext>
                  </a:extLst>
                </a:gridCol>
                <a:gridCol w="4540811">
                  <a:extLst>
                    <a:ext uri="{9D8B030D-6E8A-4147-A177-3AD203B41FA5}">
                      <a16:colId xmlns:a16="http://schemas.microsoft.com/office/drawing/2014/main" val="3621800318"/>
                    </a:ext>
                  </a:extLst>
                </a:gridCol>
                <a:gridCol w="938322">
                  <a:extLst>
                    <a:ext uri="{9D8B030D-6E8A-4147-A177-3AD203B41FA5}">
                      <a16:colId xmlns:a16="http://schemas.microsoft.com/office/drawing/2014/main" val="870809547"/>
                    </a:ext>
                  </a:extLst>
                </a:gridCol>
                <a:gridCol w="2949014">
                  <a:extLst>
                    <a:ext uri="{9D8B030D-6E8A-4147-A177-3AD203B41FA5}">
                      <a16:colId xmlns:a16="http://schemas.microsoft.com/office/drawing/2014/main" val="3898575843"/>
                    </a:ext>
                  </a:extLst>
                </a:gridCol>
              </a:tblGrid>
              <a:tr h="805261">
                <a:tc>
                  <a:txBody>
                    <a:bodyPr/>
                    <a:lstStyle/>
                    <a:p>
                      <a:pPr algn="ctr" rtl="0" fontAlgn="base">
                        <a:lnSpc>
                          <a:spcPts val="1600"/>
                        </a:lnSpc>
                        <a:spcAft>
                          <a:spcPts val="800"/>
                        </a:spcAft>
                        <a:buNone/>
                      </a:pPr>
                      <a:r>
                        <a:rPr lang="en-US" sz="1200" b="1" i="0">
                          <a:effectLst/>
                          <a:latin typeface="Times New Roman" panose="02020603050405020304" pitchFamily="18" charset="0"/>
                        </a:rPr>
                        <a:t>Program Type</a:t>
                      </a:r>
                      <a:r>
                        <a:rPr lang="en-US" sz="1200" b="0" i="0">
                          <a:effectLst/>
                          <a:latin typeface="Times New Roman" panose="02020603050405020304" pitchFamily="18" charset="0"/>
                        </a:rPr>
                        <a:t> </a:t>
                      </a:r>
                      <a:endParaRPr lang="en-US" b="0" i="0">
                        <a:effectLst/>
                      </a:endParaRPr>
                    </a:p>
                  </a:txBody>
                  <a:tcPr anchor="ctr">
                    <a:lnL>
                      <a:noFill/>
                    </a:lnL>
                    <a:lnR>
                      <a:noFill/>
                    </a:lnR>
                    <a:lnT>
                      <a:noFill/>
                    </a:lnT>
                    <a:lnB>
                      <a:noFill/>
                    </a:lnB>
                    <a:noFill/>
                  </a:tcPr>
                </a:tc>
                <a:tc>
                  <a:txBody>
                    <a:bodyPr/>
                    <a:lstStyle/>
                    <a:p>
                      <a:pPr algn="ctr" rtl="0" fontAlgn="base">
                        <a:lnSpc>
                          <a:spcPts val="1600"/>
                        </a:lnSpc>
                        <a:spcAft>
                          <a:spcPts val="800"/>
                        </a:spcAft>
                        <a:buNone/>
                      </a:pPr>
                      <a:r>
                        <a:rPr lang="en-US" sz="1200" b="1" i="0">
                          <a:effectLst/>
                          <a:latin typeface="Times New Roman" panose="02020603050405020304" pitchFamily="18" charset="0"/>
                        </a:rPr>
                        <a:t>Description</a:t>
                      </a:r>
                      <a:r>
                        <a:rPr lang="en-US" sz="1200" b="0" i="0">
                          <a:effectLst/>
                          <a:latin typeface="Times New Roman" panose="02020603050405020304" pitchFamily="18" charset="0"/>
                        </a:rPr>
                        <a:t> </a:t>
                      </a:r>
                      <a:endParaRPr lang="en-US" b="0" i="0">
                        <a:effectLst/>
                      </a:endParaRPr>
                    </a:p>
                  </a:txBody>
                  <a:tcPr anchor="ctr">
                    <a:lnL>
                      <a:noFill/>
                    </a:lnL>
                    <a:lnR>
                      <a:noFill/>
                    </a:lnR>
                    <a:lnT>
                      <a:noFill/>
                    </a:lnT>
                    <a:lnB>
                      <a:noFill/>
                    </a:lnB>
                    <a:noFill/>
                  </a:tcPr>
                </a:tc>
                <a:tc>
                  <a:txBody>
                    <a:bodyPr/>
                    <a:lstStyle/>
                    <a:p>
                      <a:pPr algn="ctr" rtl="0" fontAlgn="base">
                        <a:lnSpc>
                          <a:spcPts val="1600"/>
                        </a:lnSpc>
                        <a:spcAft>
                          <a:spcPts val="800"/>
                        </a:spcAft>
                        <a:buNone/>
                      </a:pPr>
                      <a:r>
                        <a:rPr lang="en-US" sz="1200" b="1" i="0">
                          <a:effectLst/>
                          <a:latin typeface="Times New Roman" panose="02020603050405020304" pitchFamily="18" charset="0"/>
                        </a:rPr>
                        <a:t>Age Group</a:t>
                      </a:r>
                      <a:r>
                        <a:rPr lang="en-US" sz="1200" b="0" i="0">
                          <a:effectLst/>
                          <a:latin typeface="Times New Roman" panose="02020603050405020304" pitchFamily="18" charset="0"/>
                        </a:rPr>
                        <a:t> </a:t>
                      </a:r>
                      <a:endParaRPr lang="en-US" b="0" i="0">
                        <a:effectLst/>
                      </a:endParaRPr>
                    </a:p>
                  </a:txBody>
                  <a:tcPr anchor="ctr">
                    <a:lnL>
                      <a:noFill/>
                    </a:lnL>
                    <a:lnR>
                      <a:noFill/>
                    </a:lnR>
                    <a:lnT>
                      <a:noFill/>
                    </a:lnT>
                    <a:lnB>
                      <a:noFill/>
                    </a:lnB>
                    <a:noFill/>
                  </a:tcPr>
                </a:tc>
                <a:tc>
                  <a:txBody>
                    <a:bodyPr/>
                    <a:lstStyle/>
                    <a:p>
                      <a:pPr algn="ctr" rtl="0" fontAlgn="base">
                        <a:lnSpc>
                          <a:spcPts val="1600"/>
                        </a:lnSpc>
                        <a:spcAft>
                          <a:spcPts val="800"/>
                        </a:spcAft>
                        <a:buNone/>
                      </a:pPr>
                      <a:r>
                        <a:rPr lang="en-US" sz="1200" b="1" i="0">
                          <a:effectLst/>
                          <a:latin typeface="Times New Roman" panose="02020603050405020304" pitchFamily="18" charset="0"/>
                        </a:rPr>
                        <a:t>Benefits</a:t>
                      </a:r>
                      <a:r>
                        <a:rPr lang="en-US" sz="1200" b="0" i="0">
                          <a:effectLst/>
                          <a:latin typeface="Times New Roman" panose="02020603050405020304" pitchFamily="18" charset="0"/>
                        </a:rPr>
                        <a:t> </a:t>
                      </a:r>
                      <a:endParaRPr lang="en-US" b="0" i="0">
                        <a:effectLst/>
                      </a:endParaRPr>
                    </a:p>
                  </a:txBody>
                  <a:tcPr anchor="ctr">
                    <a:lnL>
                      <a:noFill/>
                    </a:lnL>
                    <a:lnR>
                      <a:noFill/>
                    </a:lnR>
                    <a:lnT>
                      <a:noFill/>
                    </a:lnT>
                    <a:lnB>
                      <a:noFill/>
                    </a:lnB>
                    <a:noFill/>
                  </a:tcPr>
                </a:tc>
                <a:extLst>
                  <a:ext uri="{0D108BD9-81ED-4DB2-BD59-A6C34878D82A}">
                    <a16:rowId xmlns:a16="http://schemas.microsoft.com/office/drawing/2014/main" val="1768474258"/>
                  </a:ext>
                </a:extLst>
              </a:tr>
              <a:tr h="805261">
                <a:tc>
                  <a:txBody>
                    <a:bodyPr/>
                    <a:lstStyle/>
                    <a:p>
                      <a:pPr algn="l" rtl="0" fontAlgn="base">
                        <a:lnSpc>
                          <a:spcPts val="1600"/>
                        </a:lnSpc>
                        <a:spcAft>
                          <a:spcPts val="800"/>
                        </a:spcAft>
                        <a:buNone/>
                      </a:pPr>
                      <a:r>
                        <a:rPr lang="en-US" sz="1200" b="1" i="0">
                          <a:effectLst/>
                          <a:latin typeface="Times New Roman" panose="02020603050405020304" pitchFamily="18" charset="0"/>
                        </a:rPr>
                        <a:t>Community Sports Clubs</a:t>
                      </a:r>
                      <a:r>
                        <a:rPr lang="en-US" sz="1200" b="0" i="0">
                          <a:effectLst/>
                          <a:latin typeface="Times New Roman" panose="02020603050405020304" pitchFamily="18" charset="0"/>
                        </a:rPr>
                        <a:t> </a:t>
                      </a:r>
                      <a:endParaRPr lang="en-US" b="0" i="0">
                        <a:effectLst/>
                      </a:endParaRPr>
                    </a:p>
                  </a:txBody>
                  <a:tcPr anchor="ctr">
                    <a:lnL>
                      <a:noFill/>
                    </a:lnL>
                    <a:lnR>
                      <a:noFill/>
                    </a:lnR>
                    <a:lnT>
                      <a:noFill/>
                    </a:lnT>
                    <a:lnB>
                      <a:noFill/>
                    </a:lnB>
                    <a:noFill/>
                  </a:tcPr>
                </a:tc>
                <a:tc>
                  <a:txBody>
                    <a:bodyPr/>
                    <a:lstStyle/>
                    <a:p>
                      <a:pPr algn="l" rtl="0" fontAlgn="base">
                        <a:lnSpc>
                          <a:spcPts val="1600"/>
                        </a:lnSpc>
                        <a:spcAft>
                          <a:spcPts val="800"/>
                        </a:spcAft>
                        <a:buNone/>
                      </a:pPr>
                      <a:r>
                        <a:rPr lang="en-US" sz="1200" b="0" i="0">
                          <a:effectLst/>
                          <a:latin typeface="Times New Roman" panose="02020603050405020304" pitchFamily="18" charset="0"/>
                        </a:rPr>
                        <a:t>Weekly grassroots programs in local communities offering 19+ sports like basketball, soccer, swimming, and bocce </a:t>
                      </a:r>
                      <a:endParaRPr lang="en-US" b="0" i="0">
                        <a:effectLst/>
                      </a:endParaRPr>
                    </a:p>
                  </a:txBody>
                  <a:tcPr anchor="ctr">
                    <a:lnL>
                      <a:noFill/>
                    </a:lnL>
                    <a:lnR>
                      <a:noFill/>
                    </a:lnR>
                    <a:lnT>
                      <a:noFill/>
                    </a:lnT>
                    <a:lnB>
                      <a:noFill/>
                    </a:lnB>
                    <a:noFill/>
                  </a:tcPr>
                </a:tc>
                <a:tc>
                  <a:txBody>
                    <a:bodyPr/>
                    <a:lstStyle/>
                    <a:p>
                      <a:pPr algn="l" rtl="0" fontAlgn="base">
                        <a:lnSpc>
                          <a:spcPts val="1600"/>
                        </a:lnSpc>
                        <a:spcAft>
                          <a:spcPts val="800"/>
                        </a:spcAft>
                        <a:buNone/>
                      </a:pPr>
                      <a:r>
                        <a:rPr lang="en-US" sz="1200" b="0" i="0">
                          <a:effectLst/>
                          <a:latin typeface="Times New Roman" panose="02020603050405020304" pitchFamily="18" charset="0"/>
                        </a:rPr>
                        <a:t>All ages </a:t>
                      </a:r>
                      <a:endParaRPr lang="en-US" b="0" i="0">
                        <a:effectLst/>
                      </a:endParaRPr>
                    </a:p>
                  </a:txBody>
                  <a:tcPr anchor="ctr">
                    <a:lnL>
                      <a:noFill/>
                    </a:lnL>
                    <a:lnR>
                      <a:noFill/>
                    </a:lnR>
                    <a:lnT>
                      <a:noFill/>
                    </a:lnT>
                    <a:lnB>
                      <a:noFill/>
                    </a:lnB>
                    <a:noFill/>
                  </a:tcPr>
                </a:tc>
                <a:tc>
                  <a:txBody>
                    <a:bodyPr/>
                    <a:lstStyle/>
                    <a:p>
                      <a:pPr algn="l" rtl="0" fontAlgn="base">
                        <a:lnSpc>
                          <a:spcPts val="1600"/>
                        </a:lnSpc>
                        <a:spcAft>
                          <a:spcPts val="800"/>
                        </a:spcAft>
                        <a:buNone/>
                      </a:pPr>
                      <a:r>
                        <a:rPr lang="en-US" sz="1200" b="0" i="0">
                          <a:effectLst/>
                          <a:latin typeface="Times New Roman" panose="02020603050405020304" pitchFamily="18" charset="0"/>
                        </a:rPr>
                        <a:t>Physical fitness, teamwork, routine, social engagement </a:t>
                      </a:r>
                      <a:endParaRPr lang="en-US" b="0" i="0">
                        <a:effectLst/>
                      </a:endParaRPr>
                    </a:p>
                  </a:txBody>
                  <a:tcPr anchor="ctr">
                    <a:lnL>
                      <a:noFill/>
                    </a:lnL>
                    <a:lnR>
                      <a:noFill/>
                    </a:lnR>
                    <a:lnT>
                      <a:noFill/>
                    </a:lnT>
                    <a:lnB>
                      <a:noFill/>
                    </a:lnB>
                    <a:noFill/>
                  </a:tcPr>
                </a:tc>
                <a:extLst>
                  <a:ext uri="{0D108BD9-81ED-4DB2-BD59-A6C34878D82A}">
                    <a16:rowId xmlns:a16="http://schemas.microsoft.com/office/drawing/2014/main" val="1466863900"/>
                  </a:ext>
                </a:extLst>
              </a:tr>
              <a:tr h="805261">
                <a:tc>
                  <a:txBody>
                    <a:bodyPr/>
                    <a:lstStyle/>
                    <a:p>
                      <a:pPr algn="l" rtl="0" fontAlgn="base">
                        <a:lnSpc>
                          <a:spcPts val="1600"/>
                        </a:lnSpc>
                        <a:spcAft>
                          <a:spcPts val="800"/>
                        </a:spcAft>
                        <a:buNone/>
                      </a:pPr>
                      <a:r>
                        <a:rPr lang="en-US" sz="1200" b="1" i="0">
                          <a:effectLst/>
                          <a:latin typeface="Times New Roman" panose="02020603050405020304" pitchFamily="18" charset="0"/>
                        </a:rPr>
                        <a:t>Competitive Sport Advancement</a:t>
                      </a:r>
                      <a:r>
                        <a:rPr lang="en-US" sz="1200" b="0" i="0">
                          <a:effectLst/>
                          <a:latin typeface="Times New Roman" panose="02020603050405020304" pitchFamily="18" charset="0"/>
                        </a:rPr>
                        <a:t> </a:t>
                      </a:r>
                      <a:endParaRPr lang="en-US" b="0" i="0">
                        <a:effectLst/>
                      </a:endParaRPr>
                    </a:p>
                  </a:txBody>
                  <a:tcPr anchor="ctr">
                    <a:lnL>
                      <a:noFill/>
                    </a:lnL>
                    <a:lnR>
                      <a:noFill/>
                    </a:lnR>
                    <a:lnT>
                      <a:noFill/>
                    </a:lnT>
                    <a:lnB>
                      <a:noFill/>
                    </a:lnB>
                    <a:noFill/>
                  </a:tcPr>
                </a:tc>
                <a:tc>
                  <a:txBody>
                    <a:bodyPr/>
                    <a:lstStyle/>
                    <a:p>
                      <a:pPr algn="l" rtl="0" fontAlgn="base">
                        <a:lnSpc>
                          <a:spcPts val="1600"/>
                        </a:lnSpc>
                        <a:spcAft>
                          <a:spcPts val="800"/>
                        </a:spcAft>
                        <a:buNone/>
                      </a:pPr>
                      <a:r>
                        <a:rPr lang="en-US" sz="1200" b="0" i="0">
                          <a:effectLst/>
                          <a:latin typeface="Times New Roman" panose="02020603050405020304" pitchFamily="18" charset="0"/>
                        </a:rPr>
                        <a:t>Local Qualifiers, Provincial, National and International tournaments for athletes with intellectual disabilities </a:t>
                      </a:r>
                      <a:endParaRPr lang="en-US" b="0" i="0">
                        <a:effectLst/>
                      </a:endParaRPr>
                    </a:p>
                  </a:txBody>
                  <a:tcPr anchor="ctr">
                    <a:lnL>
                      <a:noFill/>
                    </a:lnL>
                    <a:lnR>
                      <a:noFill/>
                    </a:lnR>
                    <a:lnT>
                      <a:noFill/>
                    </a:lnT>
                    <a:lnB>
                      <a:noFill/>
                    </a:lnB>
                    <a:noFill/>
                  </a:tcPr>
                </a:tc>
                <a:tc>
                  <a:txBody>
                    <a:bodyPr/>
                    <a:lstStyle/>
                    <a:p>
                      <a:pPr algn="l" rtl="0" fontAlgn="base">
                        <a:lnSpc>
                          <a:spcPts val="1600"/>
                        </a:lnSpc>
                        <a:spcAft>
                          <a:spcPts val="800"/>
                        </a:spcAft>
                        <a:buNone/>
                      </a:pPr>
                      <a:r>
                        <a:rPr lang="en-US" sz="1200" b="0" i="0">
                          <a:effectLst/>
                          <a:latin typeface="Times New Roman" panose="02020603050405020304" pitchFamily="18" charset="0"/>
                        </a:rPr>
                        <a:t>Ages 8+ </a:t>
                      </a:r>
                      <a:endParaRPr lang="en-US" b="0" i="0">
                        <a:effectLst/>
                      </a:endParaRPr>
                    </a:p>
                  </a:txBody>
                  <a:tcPr anchor="ctr">
                    <a:lnL>
                      <a:noFill/>
                    </a:lnL>
                    <a:lnR>
                      <a:noFill/>
                    </a:lnR>
                    <a:lnT>
                      <a:noFill/>
                    </a:lnT>
                    <a:lnB>
                      <a:noFill/>
                    </a:lnB>
                    <a:noFill/>
                  </a:tcPr>
                </a:tc>
                <a:tc>
                  <a:txBody>
                    <a:bodyPr/>
                    <a:lstStyle/>
                    <a:p>
                      <a:pPr algn="l" rtl="0" fontAlgn="base">
                        <a:lnSpc>
                          <a:spcPts val="1600"/>
                        </a:lnSpc>
                        <a:spcAft>
                          <a:spcPts val="800"/>
                        </a:spcAft>
                        <a:buNone/>
                      </a:pPr>
                      <a:r>
                        <a:rPr lang="en-US" sz="1200" b="0" i="0">
                          <a:effectLst/>
                          <a:latin typeface="Times New Roman" panose="02020603050405020304" pitchFamily="18" charset="0"/>
                        </a:rPr>
                        <a:t>Skill development, travel opportunities, confidence building </a:t>
                      </a:r>
                      <a:endParaRPr lang="en-US" b="0" i="0">
                        <a:effectLst/>
                      </a:endParaRPr>
                    </a:p>
                  </a:txBody>
                  <a:tcPr anchor="ctr">
                    <a:lnL>
                      <a:noFill/>
                    </a:lnL>
                    <a:lnR>
                      <a:noFill/>
                    </a:lnR>
                    <a:lnT>
                      <a:noFill/>
                    </a:lnT>
                    <a:lnB>
                      <a:noFill/>
                    </a:lnB>
                    <a:noFill/>
                  </a:tcPr>
                </a:tc>
                <a:extLst>
                  <a:ext uri="{0D108BD9-81ED-4DB2-BD59-A6C34878D82A}">
                    <a16:rowId xmlns:a16="http://schemas.microsoft.com/office/drawing/2014/main" val="640162103"/>
                  </a:ext>
                </a:extLst>
              </a:tr>
              <a:tr h="805261">
                <a:tc>
                  <a:txBody>
                    <a:bodyPr/>
                    <a:lstStyle/>
                    <a:p>
                      <a:pPr algn="l" rtl="0" fontAlgn="base">
                        <a:lnSpc>
                          <a:spcPts val="1600"/>
                        </a:lnSpc>
                        <a:spcAft>
                          <a:spcPts val="800"/>
                        </a:spcAft>
                        <a:buNone/>
                      </a:pPr>
                      <a:r>
                        <a:rPr lang="en-US" sz="1200" b="1" i="0">
                          <a:effectLst/>
                          <a:latin typeface="Times New Roman" panose="02020603050405020304" pitchFamily="18" charset="0"/>
                        </a:rPr>
                        <a:t>Healthy Athletes &amp; Wellness Programs</a:t>
                      </a:r>
                      <a:r>
                        <a:rPr lang="en-US" sz="1200" b="0" i="0">
                          <a:effectLst/>
                          <a:latin typeface="Times New Roman" panose="02020603050405020304" pitchFamily="18" charset="0"/>
                        </a:rPr>
                        <a:t> </a:t>
                      </a:r>
                      <a:endParaRPr lang="en-US" b="0" i="0">
                        <a:effectLst/>
                      </a:endParaRPr>
                    </a:p>
                  </a:txBody>
                  <a:tcPr anchor="ctr">
                    <a:lnL>
                      <a:noFill/>
                    </a:lnL>
                    <a:lnR>
                      <a:noFill/>
                    </a:lnR>
                    <a:lnT>
                      <a:noFill/>
                    </a:lnT>
                    <a:lnB>
                      <a:noFill/>
                    </a:lnB>
                    <a:noFill/>
                  </a:tcPr>
                </a:tc>
                <a:tc>
                  <a:txBody>
                    <a:bodyPr/>
                    <a:lstStyle/>
                    <a:p>
                      <a:pPr algn="l" rtl="0" fontAlgn="base">
                        <a:lnSpc>
                          <a:spcPts val="1600"/>
                        </a:lnSpc>
                        <a:spcAft>
                          <a:spcPts val="800"/>
                        </a:spcAft>
                        <a:buNone/>
                      </a:pPr>
                      <a:r>
                        <a:rPr lang="en-US" sz="1200" b="0" i="0">
                          <a:effectLst/>
                          <a:latin typeface="Times New Roman" panose="02020603050405020304" pitchFamily="18" charset="0"/>
                        </a:rPr>
                        <a:t>Health screenings, fitness education, and mental wellness initiatives </a:t>
                      </a:r>
                      <a:endParaRPr lang="en-US" b="0" i="0">
                        <a:effectLst/>
                      </a:endParaRPr>
                    </a:p>
                  </a:txBody>
                  <a:tcPr anchor="ctr">
                    <a:lnL>
                      <a:noFill/>
                    </a:lnL>
                    <a:lnR>
                      <a:noFill/>
                    </a:lnR>
                    <a:lnT>
                      <a:noFill/>
                    </a:lnT>
                    <a:lnB>
                      <a:noFill/>
                    </a:lnB>
                    <a:noFill/>
                  </a:tcPr>
                </a:tc>
                <a:tc>
                  <a:txBody>
                    <a:bodyPr/>
                    <a:lstStyle/>
                    <a:p>
                      <a:pPr algn="l" rtl="0" fontAlgn="base">
                        <a:lnSpc>
                          <a:spcPts val="1600"/>
                        </a:lnSpc>
                        <a:spcAft>
                          <a:spcPts val="800"/>
                        </a:spcAft>
                        <a:buNone/>
                      </a:pPr>
                      <a:r>
                        <a:rPr lang="en-US" sz="1200" b="0" i="0">
                          <a:effectLst/>
                          <a:latin typeface="Times New Roman" panose="02020603050405020304" pitchFamily="18" charset="0"/>
                        </a:rPr>
                        <a:t>All ages </a:t>
                      </a:r>
                      <a:endParaRPr lang="en-US" b="0" i="0">
                        <a:effectLst/>
                      </a:endParaRPr>
                    </a:p>
                  </a:txBody>
                  <a:tcPr anchor="ctr">
                    <a:lnL>
                      <a:noFill/>
                    </a:lnL>
                    <a:lnR>
                      <a:noFill/>
                    </a:lnR>
                    <a:lnT>
                      <a:noFill/>
                    </a:lnT>
                    <a:lnB>
                      <a:noFill/>
                    </a:lnB>
                    <a:noFill/>
                  </a:tcPr>
                </a:tc>
                <a:tc>
                  <a:txBody>
                    <a:bodyPr/>
                    <a:lstStyle/>
                    <a:p>
                      <a:pPr algn="l" rtl="0" fontAlgn="base">
                        <a:lnSpc>
                          <a:spcPts val="1600"/>
                        </a:lnSpc>
                        <a:spcAft>
                          <a:spcPts val="800"/>
                        </a:spcAft>
                        <a:buNone/>
                      </a:pPr>
                      <a:r>
                        <a:rPr lang="en-US" sz="1200" b="0" i="0">
                          <a:effectLst/>
                          <a:latin typeface="Times New Roman" panose="02020603050405020304" pitchFamily="18" charset="0"/>
                        </a:rPr>
                        <a:t>Health literacy, self-care, access to services </a:t>
                      </a:r>
                      <a:endParaRPr lang="en-US" b="0" i="0">
                        <a:effectLst/>
                      </a:endParaRPr>
                    </a:p>
                  </a:txBody>
                  <a:tcPr anchor="ctr">
                    <a:lnL>
                      <a:noFill/>
                    </a:lnL>
                    <a:lnR>
                      <a:noFill/>
                    </a:lnR>
                    <a:lnT>
                      <a:noFill/>
                    </a:lnT>
                    <a:lnB>
                      <a:noFill/>
                    </a:lnB>
                    <a:noFill/>
                  </a:tcPr>
                </a:tc>
                <a:extLst>
                  <a:ext uri="{0D108BD9-81ED-4DB2-BD59-A6C34878D82A}">
                    <a16:rowId xmlns:a16="http://schemas.microsoft.com/office/drawing/2014/main" val="965375567"/>
                  </a:ext>
                </a:extLst>
              </a:tr>
              <a:tr h="805261">
                <a:tc>
                  <a:txBody>
                    <a:bodyPr/>
                    <a:lstStyle/>
                    <a:p>
                      <a:pPr algn="l" rtl="0" fontAlgn="base">
                        <a:lnSpc>
                          <a:spcPts val="1600"/>
                        </a:lnSpc>
                        <a:spcAft>
                          <a:spcPts val="800"/>
                        </a:spcAft>
                        <a:buNone/>
                      </a:pPr>
                      <a:r>
                        <a:rPr lang="en-US" sz="1200" b="1" i="0">
                          <a:effectLst/>
                          <a:latin typeface="Times New Roman" panose="02020603050405020304" pitchFamily="18" charset="0"/>
                        </a:rPr>
                        <a:t>Leadership &amp; Volunteer Pathways</a:t>
                      </a:r>
                      <a:r>
                        <a:rPr lang="en-US" sz="1200" b="0" i="0">
                          <a:effectLst/>
                          <a:latin typeface="Times New Roman" panose="02020603050405020304" pitchFamily="18" charset="0"/>
                        </a:rPr>
                        <a:t> </a:t>
                      </a:r>
                      <a:endParaRPr lang="en-US" b="0" i="0">
                        <a:effectLst/>
                      </a:endParaRPr>
                    </a:p>
                  </a:txBody>
                  <a:tcPr anchor="ctr">
                    <a:lnL>
                      <a:noFill/>
                    </a:lnL>
                    <a:lnR>
                      <a:noFill/>
                    </a:lnR>
                    <a:lnT>
                      <a:noFill/>
                    </a:lnT>
                    <a:lnB>
                      <a:noFill/>
                    </a:lnB>
                    <a:noFill/>
                  </a:tcPr>
                </a:tc>
                <a:tc>
                  <a:txBody>
                    <a:bodyPr/>
                    <a:lstStyle/>
                    <a:p>
                      <a:pPr algn="l" rtl="0" fontAlgn="base">
                        <a:lnSpc>
                          <a:spcPts val="1600"/>
                        </a:lnSpc>
                        <a:spcAft>
                          <a:spcPts val="800"/>
                        </a:spcAft>
                        <a:buNone/>
                      </a:pPr>
                      <a:r>
                        <a:rPr lang="en-US" sz="1200" b="0" i="0">
                          <a:effectLst/>
                          <a:latin typeface="Times New Roman" panose="02020603050405020304" pitchFamily="18" charset="0"/>
                        </a:rPr>
                        <a:t>Opportunities for athletes to become coaches, mentors, or event leaders </a:t>
                      </a:r>
                      <a:endParaRPr lang="en-US" b="0" i="0">
                        <a:effectLst/>
                      </a:endParaRPr>
                    </a:p>
                  </a:txBody>
                  <a:tcPr anchor="ctr">
                    <a:lnL>
                      <a:noFill/>
                    </a:lnL>
                    <a:lnR>
                      <a:noFill/>
                    </a:lnR>
                    <a:lnT>
                      <a:noFill/>
                    </a:lnT>
                    <a:lnB>
                      <a:noFill/>
                    </a:lnB>
                    <a:noFill/>
                  </a:tcPr>
                </a:tc>
                <a:tc>
                  <a:txBody>
                    <a:bodyPr/>
                    <a:lstStyle/>
                    <a:p>
                      <a:pPr algn="l" rtl="0" fontAlgn="base">
                        <a:lnSpc>
                          <a:spcPts val="1600"/>
                        </a:lnSpc>
                        <a:spcAft>
                          <a:spcPts val="800"/>
                        </a:spcAft>
                        <a:buNone/>
                      </a:pPr>
                      <a:r>
                        <a:rPr lang="en-US" sz="1200" b="0" i="0">
                          <a:effectLst/>
                          <a:latin typeface="Times New Roman" panose="02020603050405020304" pitchFamily="18" charset="0"/>
                        </a:rPr>
                        <a:t>All ages </a:t>
                      </a:r>
                      <a:endParaRPr lang="en-US" b="0" i="0">
                        <a:effectLst/>
                      </a:endParaRPr>
                    </a:p>
                  </a:txBody>
                  <a:tcPr anchor="ctr">
                    <a:lnL>
                      <a:noFill/>
                    </a:lnL>
                    <a:lnR>
                      <a:noFill/>
                    </a:lnR>
                    <a:lnT>
                      <a:noFill/>
                    </a:lnT>
                    <a:lnB>
                      <a:noFill/>
                    </a:lnB>
                    <a:noFill/>
                  </a:tcPr>
                </a:tc>
                <a:tc>
                  <a:txBody>
                    <a:bodyPr/>
                    <a:lstStyle/>
                    <a:p>
                      <a:pPr algn="l" rtl="0" fontAlgn="base">
                        <a:lnSpc>
                          <a:spcPts val="1600"/>
                        </a:lnSpc>
                        <a:spcAft>
                          <a:spcPts val="800"/>
                        </a:spcAft>
                        <a:buNone/>
                      </a:pPr>
                      <a:r>
                        <a:rPr lang="en-US" sz="1200" b="0" i="0">
                          <a:effectLst/>
                          <a:latin typeface="Times New Roman" panose="02020603050405020304" pitchFamily="18" charset="0"/>
                        </a:rPr>
                        <a:t>Advocacy, independence, community leadership </a:t>
                      </a:r>
                      <a:endParaRPr lang="en-US" b="0" i="0">
                        <a:effectLst/>
                      </a:endParaRPr>
                    </a:p>
                  </a:txBody>
                  <a:tcPr anchor="ctr">
                    <a:lnL>
                      <a:noFill/>
                    </a:lnL>
                    <a:lnR>
                      <a:noFill/>
                    </a:lnR>
                    <a:lnT>
                      <a:noFill/>
                    </a:lnT>
                    <a:lnB>
                      <a:noFill/>
                    </a:lnB>
                    <a:noFill/>
                  </a:tcPr>
                </a:tc>
                <a:extLst>
                  <a:ext uri="{0D108BD9-81ED-4DB2-BD59-A6C34878D82A}">
                    <a16:rowId xmlns:a16="http://schemas.microsoft.com/office/drawing/2014/main" val="2782976899"/>
                  </a:ext>
                </a:extLst>
              </a:tr>
              <a:tr h="805261">
                <a:tc>
                  <a:txBody>
                    <a:bodyPr/>
                    <a:lstStyle/>
                    <a:p>
                      <a:pPr algn="l" rtl="0" fontAlgn="base">
                        <a:lnSpc>
                          <a:spcPts val="1600"/>
                        </a:lnSpc>
                        <a:spcAft>
                          <a:spcPts val="800"/>
                        </a:spcAft>
                        <a:buNone/>
                      </a:pPr>
                      <a:r>
                        <a:rPr lang="en-US" sz="1200" b="1" i="0">
                          <a:effectLst/>
                          <a:latin typeface="Times New Roman" panose="02020603050405020304" pitchFamily="18" charset="0"/>
                        </a:rPr>
                        <a:t>Unified Sports in Community Settings</a:t>
                      </a:r>
                      <a:r>
                        <a:rPr lang="en-US" sz="1200" b="0" i="0">
                          <a:effectLst/>
                          <a:latin typeface="Times New Roman" panose="02020603050405020304" pitchFamily="18" charset="0"/>
                        </a:rPr>
                        <a:t> </a:t>
                      </a:r>
                      <a:endParaRPr lang="en-US" b="0" i="0">
                        <a:effectLst/>
                      </a:endParaRPr>
                    </a:p>
                  </a:txBody>
                  <a:tcPr anchor="ctr">
                    <a:lnL>
                      <a:noFill/>
                    </a:lnL>
                    <a:lnR>
                      <a:noFill/>
                    </a:lnR>
                    <a:lnT>
                      <a:noFill/>
                    </a:lnT>
                    <a:lnB>
                      <a:noFill/>
                    </a:lnB>
                    <a:noFill/>
                  </a:tcPr>
                </a:tc>
                <a:tc>
                  <a:txBody>
                    <a:bodyPr/>
                    <a:lstStyle/>
                    <a:p>
                      <a:pPr algn="l" rtl="0" fontAlgn="base">
                        <a:lnSpc>
                          <a:spcPts val="1600"/>
                        </a:lnSpc>
                        <a:spcAft>
                          <a:spcPts val="800"/>
                        </a:spcAft>
                        <a:buNone/>
                      </a:pPr>
                      <a:r>
                        <a:rPr lang="en-US" sz="1200" b="0" i="0">
                          <a:effectLst/>
                          <a:latin typeface="Times New Roman" panose="02020603050405020304" pitchFamily="18" charset="0"/>
                        </a:rPr>
                        <a:t>Inclusive teams with athletes of all abilities competing together </a:t>
                      </a:r>
                      <a:endParaRPr lang="en-US" b="0" i="0">
                        <a:effectLst/>
                      </a:endParaRPr>
                    </a:p>
                  </a:txBody>
                  <a:tcPr anchor="ctr">
                    <a:lnL>
                      <a:noFill/>
                    </a:lnL>
                    <a:lnR>
                      <a:noFill/>
                    </a:lnR>
                    <a:lnT>
                      <a:noFill/>
                    </a:lnT>
                    <a:lnB>
                      <a:noFill/>
                    </a:lnB>
                    <a:noFill/>
                  </a:tcPr>
                </a:tc>
                <a:tc>
                  <a:txBody>
                    <a:bodyPr/>
                    <a:lstStyle/>
                    <a:p>
                      <a:pPr algn="l" rtl="0" fontAlgn="base">
                        <a:lnSpc>
                          <a:spcPts val="1600"/>
                        </a:lnSpc>
                        <a:spcAft>
                          <a:spcPts val="800"/>
                        </a:spcAft>
                        <a:buNone/>
                      </a:pPr>
                      <a:r>
                        <a:rPr lang="en-US" sz="1200" b="0" i="0">
                          <a:effectLst/>
                          <a:latin typeface="Times New Roman" panose="02020603050405020304" pitchFamily="18" charset="0"/>
                        </a:rPr>
                        <a:t>All ages  </a:t>
                      </a:r>
                      <a:endParaRPr lang="en-US" b="0" i="0">
                        <a:effectLst/>
                      </a:endParaRPr>
                    </a:p>
                  </a:txBody>
                  <a:tcPr anchor="ctr">
                    <a:lnL>
                      <a:noFill/>
                    </a:lnL>
                    <a:lnR>
                      <a:noFill/>
                    </a:lnR>
                    <a:lnT>
                      <a:noFill/>
                    </a:lnT>
                    <a:lnB>
                      <a:noFill/>
                    </a:lnB>
                    <a:noFill/>
                  </a:tcPr>
                </a:tc>
                <a:tc>
                  <a:txBody>
                    <a:bodyPr/>
                    <a:lstStyle/>
                    <a:p>
                      <a:pPr algn="l" rtl="0" fontAlgn="base">
                        <a:lnSpc>
                          <a:spcPts val="1600"/>
                        </a:lnSpc>
                        <a:spcAft>
                          <a:spcPts val="800"/>
                        </a:spcAft>
                        <a:buNone/>
                      </a:pPr>
                      <a:r>
                        <a:rPr lang="en-US" sz="1200" b="0" i="0">
                          <a:effectLst/>
                          <a:latin typeface="Times New Roman" panose="02020603050405020304" pitchFamily="18" charset="0"/>
                        </a:rPr>
                        <a:t>Social inclusion, peer relationships, community visibility </a:t>
                      </a:r>
                      <a:endParaRPr lang="en-US" b="0" i="0">
                        <a:effectLst/>
                      </a:endParaRPr>
                    </a:p>
                  </a:txBody>
                  <a:tcPr anchor="ctr">
                    <a:lnL>
                      <a:noFill/>
                    </a:lnL>
                    <a:lnR>
                      <a:noFill/>
                    </a:lnR>
                    <a:lnT>
                      <a:noFill/>
                    </a:lnT>
                    <a:lnB>
                      <a:noFill/>
                    </a:lnB>
                    <a:noFill/>
                  </a:tcPr>
                </a:tc>
                <a:extLst>
                  <a:ext uri="{0D108BD9-81ED-4DB2-BD59-A6C34878D82A}">
                    <a16:rowId xmlns:a16="http://schemas.microsoft.com/office/drawing/2014/main" val="2327192916"/>
                  </a:ext>
                </a:extLst>
              </a:tr>
            </a:tbl>
          </a:graphicData>
        </a:graphic>
      </p:graphicFrame>
      <p:sp>
        <p:nvSpPr>
          <p:cNvPr id="7" name="TextBox 6">
            <a:extLst>
              <a:ext uri="{FF2B5EF4-FFF2-40B4-BE49-F238E27FC236}">
                <a16:creationId xmlns:a16="http://schemas.microsoft.com/office/drawing/2014/main" id="{F950B4D0-B951-6AD3-38CB-CEA0167DD6FD}"/>
              </a:ext>
            </a:extLst>
          </p:cNvPr>
          <p:cNvSpPr txBox="1"/>
          <p:nvPr/>
        </p:nvSpPr>
        <p:spPr>
          <a:xfrm>
            <a:off x="504092" y="1236785"/>
            <a:ext cx="10087706" cy="9335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600"/>
              </a:lnSpc>
            </a:pPr>
            <a:r>
              <a:rPr lang="en-US" sz="1600" b="1" cap="all" dirty="0">
                <a:latin typeface="Times New Roman"/>
                <a:cs typeface="Segoe UI"/>
              </a:rPr>
              <a:t>From School to Community: What’s Available After Graduation?</a:t>
            </a:r>
            <a:r>
              <a:rPr lang="en-US" sz="1600" b="1" cap="all" dirty="0">
                <a:latin typeface="Times New Roman"/>
                <a:cs typeface="Times New Roman"/>
              </a:rPr>
              <a:t> </a:t>
            </a:r>
          </a:p>
          <a:p>
            <a:pPr>
              <a:lnSpc>
                <a:spcPts val="1425"/>
              </a:lnSpc>
            </a:pPr>
            <a:r>
              <a:rPr lang="en-CA" sz="1600" dirty="0">
                <a:latin typeface="Times New Roman"/>
                <a:cs typeface="Segoe UI"/>
              </a:rPr>
              <a:t>Special Olympics Ontario provides a range of </a:t>
            </a:r>
            <a:r>
              <a:rPr lang="en-CA" sz="1600" b="1" dirty="0">
                <a:latin typeface="Times New Roman"/>
                <a:cs typeface="Segoe UI"/>
              </a:rPr>
              <a:t>community-based programs</a:t>
            </a:r>
            <a:r>
              <a:rPr lang="en-CA" sz="1600" dirty="0">
                <a:latin typeface="Times New Roman"/>
                <a:cs typeface="Segoe UI"/>
              </a:rPr>
              <a:t> that support ongoing development, inclusion, and wellness:</a:t>
            </a:r>
            <a:r>
              <a:rPr lang="en-US" sz="1200" dirty="0">
                <a:latin typeface="Times New Roman"/>
                <a:cs typeface="Times New Roman"/>
              </a:rPr>
              <a:t> </a:t>
            </a:r>
          </a:p>
          <a:p>
            <a:endParaRPr lang="en-US">
              <a:latin typeface="Segoe UI"/>
              <a:cs typeface="Segoe UI"/>
            </a:endParaRPr>
          </a:p>
        </p:txBody>
      </p:sp>
    </p:spTree>
    <p:extLst>
      <p:ext uri="{BB962C8B-B14F-4D97-AF65-F5344CB8AC3E}">
        <p14:creationId xmlns:p14="http://schemas.microsoft.com/office/powerpoint/2010/main" val="31907174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282FB8951F5449AD590BDE116FA73F" ma:contentTypeVersion="19" ma:contentTypeDescription="Create a new document." ma:contentTypeScope="" ma:versionID="4685e8dced29d9baf5d923a67031b317">
  <xsd:schema xmlns:xsd="http://www.w3.org/2001/XMLSchema" xmlns:xs="http://www.w3.org/2001/XMLSchema" xmlns:p="http://schemas.microsoft.com/office/2006/metadata/properties" xmlns:ns2="e49f949b-b63e-4e49-ac23-afb77696030f" xmlns:ns3="786a27b5-b18e-491b-b32d-e30eb4f746f5" targetNamespace="http://schemas.microsoft.com/office/2006/metadata/properties" ma:root="true" ma:fieldsID="3102c48e5614155e86bd1d3ca6fef763" ns2:_="" ns3:_="">
    <xsd:import namespace="e49f949b-b63e-4e49-ac23-afb77696030f"/>
    <xsd:import namespace="786a27b5-b18e-491b-b32d-e30eb4f746f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9f949b-b63e-4e49-ac23-afb7769603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22110c8-66d0-47aa-8b98-d9f4140a4861"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6a27b5-b18e-491b-b32d-e30eb4f746f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c63b4e3-0f7f-454b-9e72-c14c38c606c4}" ma:internalName="TaxCatchAll" ma:showField="CatchAllData" ma:web="786a27b5-b18e-491b-b32d-e30eb4f746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43B523-B883-4F4F-8D72-5A7CD40B071B}">
  <ds:schemaRefs>
    <ds:schemaRef ds:uri="786a27b5-b18e-491b-b32d-e30eb4f746f5"/>
    <ds:schemaRef ds:uri="e49f949b-b63e-4e49-ac23-afb7769603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D26B8BE-3BFA-4138-A6DC-35C1500EEF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166</TotalTime>
  <Words>1513</Words>
  <Application>Microsoft Office PowerPoint</Application>
  <PresentationFormat>Widescreen</PresentationFormat>
  <Paragraphs>153</Paragraphs>
  <Slides>17</Slides>
  <Notes>12</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How Special Olympics supports creating and fulfilling IEP goals</vt:lpstr>
      <vt:lpstr>Curriculum and IEPs</vt:lpstr>
      <vt:lpstr>How can UCS help:</vt:lpstr>
      <vt:lpstr>1. Meeting Physical Education &amp; Health Curriculum Goals</vt:lpstr>
      <vt:lpstr>2. Supporting Social &amp; Communication Goals</vt:lpstr>
      <vt:lpstr>3. Promoting Inclusion &amp; Belonging (Aligned with Universal Design for Learning)</vt:lpstr>
      <vt:lpstr>4. Providing Data for IEP Progress Tracking</vt:lpstr>
      <vt:lpstr>5. Life Skills &amp; Transition Planning</vt:lpstr>
      <vt:lpstr>5. Life Skills &amp; Transition Planning</vt:lpstr>
      <vt:lpstr>6. Mental Health and Wellbeing Goals</vt:lpstr>
      <vt:lpstr>Example - Jordan</vt:lpstr>
      <vt:lpstr>Example - Jordan</vt:lpstr>
      <vt:lpstr>Example - Jordan</vt:lpstr>
      <vt:lpstr>Example - Jordan</vt:lpstr>
      <vt:lpstr>Example - Jordan</vt:lpstr>
      <vt:lpstr>The Bottom Line </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Hayley Plante</dc:creator>
  <cp:lastModifiedBy>Jayden Miller-Boothe</cp:lastModifiedBy>
  <cp:revision>146</cp:revision>
  <dcterms:created xsi:type="dcterms:W3CDTF">2023-10-10T13:20:29Z</dcterms:created>
  <dcterms:modified xsi:type="dcterms:W3CDTF">2025-10-09T12:46:22Z</dcterms:modified>
</cp:coreProperties>
</file>